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0"/>
  </p:notesMasterIdLst>
  <p:sldIdLst>
    <p:sldId id="278" r:id="rId5"/>
    <p:sldId id="279" r:id="rId6"/>
    <p:sldId id="280" r:id="rId7"/>
    <p:sldId id="281" r:id="rId8"/>
    <p:sldId id="282" r:id="rId9"/>
    <p:sldId id="283" r:id="rId10"/>
    <p:sldId id="284" r:id="rId11"/>
    <p:sldId id="297" r:id="rId12"/>
    <p:sldId id="298" r:id="rId13"/>
    <p:sldId id="285" r:id="rId14"/>
    <p:sldId id="299" r:id="rId15"/>
    <p:sldId id="300" r:id="rId16"/>
    <p:sldId id="301" r:id="rId17"/>
    <p:sldId id="304" r:id="rId18"/>
    <p:sldId id="305" r:id="rId19"/>
    <p:sldId id="288" r:id="rId20"/>
    <p:sldId id="302" r:id="rId21"/>
    <p:sldId id="290" r:id="rId22"/>
    <p:sldId id="303" r:id="rId23"/>
    <p:sldId id="289" r:id="rId24"/>
    <p:sldId id="291" r:id="rId25"/>
    <p:sldId id="292" r:id="rId26"/>
    <p:sldId id="294" r:id="rId27"/>
    <p:sldId id="295" r:id="rId28"/>
    <p:sldId id="29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85" autoAdjust="0"/>
    <p:restoredTop sz="94824" autoAdjust="0"/>
  </p:normalViewPr>
  <p:slideViewPr>
    <p:cSldViewPr snapToGrid="0">
      <p:cViewPr varScale="1">
        <p:scale>
          <a:sx n="87" d="100"/>
          <a:sy n="87" d="100"/>
        </p:scale>
        <p:origin x="55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2/10/2022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2/10/2022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2/10/2022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2/10/2022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2/10/2022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2/10/2022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2/10/2022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2/10/2022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2/10/2022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2/10/2022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2/10/2022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2/10/2022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2/10/2022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2/10/2022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2/10/2022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2/10/2022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2/10/2022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Housing Price Prediction</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dirty="0"/>
              <a:t>By Avinash Patel</a:t>
            </a:r>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8419C-DE50-45BD-A768-FE2310506382}"/>
              </a:ext>
            </a:extLst>
          </p:cNvPr>
          <p:cNvSpPr>
            <a:spLocks noGrp="1"/>
          </p:cNvSpPr>
          <p:nvPr>
            <p:ph type="title"/>
          </p:nvPr>
        </p:nvSpPr>
        <p:spPr/>
        <p:txBody>
          <a:bodyPr>
            <a:normAutofit fontScale="90000"/>
          </a:bodyPr>
          <a:lstStyle/>
          <a:p>
            <a:r>
              <a:rPr lang="en-US" sz="4800" dirty="0"/>
              <a:t>Visualization</a:t>
            </a:r>
            <a:br>
              <a:rPr lang="en-US" sz="4800" dirty="0"/>
            </a:br>
            <a:endParaRPr lang="en-IN" dirty="0"/>
          </a:p>
        </p:txBody>
      </p:sp>
      <p:sp>
        <p:nvSpPr>
          <p:cNvPr id="3" name="Content Placeholder 2">
            <a:extLst>
              <a:ext uri="{FF2B5EF4-FFF2-40B4-BE49-F238E27FC236}">
                <a16:creationId xmlns:a16="http://schemas.microsoft.com/office/drawing/2014/main" id="{6AB4077E-69DB-417B-A482-17EE2AE00770}"/>
              </a:ext>
            </a:extLst>
          </p:cNvPr>
          <p:cNvSpPr>
            <a:spLocks noGrp="1"/>
          </p:cNvSpPr>
          <p:nvPr>
            <p:ph idx="1"/>
          </p:nvPr>
        </p:nvSpPr>
        <p:spPr>
          <a:xfrm>
            <a:off x="913795" y="1571625"/>
            <a:ext cx="10353762" cy="3714749"/>
          </a:xfrm>
        </p:spPr>
        <p:txBody>
          <a:bodyPr/>
          <a:lstStyle/>
          <a:p>
            <a:r>
              <a:rPr lang="en-IN" dirty="0" err="1"/>
              <a:t>Distplot</a:t>
            </a:r>
            <a:r>
              <a:rPr lang="en-IN" dirty="0"/>
              <a:t>:</a:t>
            </a:r>
          </a:p>
          <a:p>
            <a:endParaRPr lang="en-IN" dirty="0"/>
          </a:p>
        </p:txBody>
      </p:sp>
      <p:pic>
        <p:nvPicPr>
          <p:cNvPr id="8" name="Picture 7">
            <a:extLst>
              <a:ext uri="{FF2B5EF4-FFF2-40B4-BE49-F238E27FC236}">
                <a16:creationId xmlns:a16="http://schemas.microsoft.com/office/drawing/2014/main" id="{A53D5C1A-4C77-412A-A1AB-F42B250ABFC4}"/>
              </a:ext>
            </a:extLst>
          </p:cNvPr>
          <p:cNvPicPr>
            <a:picLocks noChangeAspect="1"/>
          </p:cNvPicPr>
          <p:nvPr/>
        </p:nvPicPr>
        <p:blipFill rotWithShape="1">
          <a:blip r:embed="rId2"/>
          <a:srcRect l="18193" t="22896" r="51575"/>
          <a:stretch/>
        </p:blipFill>
        <p:spPr bwMode="auto">
          <a:xfrm>
            <a:off x="1223855" y="2298356"/>
            <a:ext cx="2910234" cy="4174394"/>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FB78512C-5897-4E98-BC3F-F40F3AA9FDC0}"/>
              </a:ext>
            </a:extLst>
          </p:cNvPr>
          <p:cNvPicPr>
            <a:picLocks noChangeAspect="1"/>
          </p:cNvPicPr>
          <p:nvPr/>
        </p:nvPicPr>
        <p:blipFill rotWithShape="1">
          <a:blip r:embed="rId3"/>
          <a:srcRect l="18010" t="22569" r="52782" b="1972"/>
          <a:stretch/>
        </p:blipFill>
        <p:spPr bwMode="auto">
          <a:xfrm>
            <a:off x="4877481" y="2298356"/>
            <a:ext cx="2872690" cy="4174394"/>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49735743-8245-4EA0-B8B8-586E56A50FB8}"/>
              </a:ext>
            </a:extLst>
          </p:cNvPr>
          <p:cNvPicPr>
            <a:picLocks noChangeAspect="1"/>
          </p:cNvPicPr>
          <p:nvPr/>
        </p:nvPicPr>
        <p:blipFill rotWithShape="1">
          <a:blip r:embed="rId4"/>
          <a:srcRect l="18101" t="21070" r="53986" b="1601"/>
          <a:stretch/>
        </p:blipFill>
        <p:spPr bwMode="auto">
          <a:xfrm>
            <a:off x="8566879" y="2263469"/>
            <a:ext cx="2700678" cy="420928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6495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C95D51-0138-4CC8-84E6-32875D36A3BA}"/>
              </a:ext>
            </a:extLst>
          </p:cNvPr>
          <p:cNvPicPr>
            <a:picLocks noChangeAspect="1"/>
          </p:cNvPicPr>
          <p:nvPr/>
        </p:nvPicPr>
        <p:blipFill rotWithShape="1">
          <a:blip r:embed="rId2"/>
          <a:srcRect l="18193" t="21400" r="51851" b="3950"/>
          <a:stretch/>
        </p:blipFill>
        <p:spPr bwMode="auto">
          <a:xfrm>
            <a:off x="733134" y="1429678"/>
            <a:ext cx="2983173" cy="4181740"/>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D8A59CA6-0257-49C1-A195-064CACEE8FF4}"/>
              </a:ext>
            </a:extLst>
          </p:cNvPr>
          <p:cNvPicPr>
            <a:picLocks noChangeAspect="1"/>
          </p:cNvPicPr>
          <p:nvPr/>
        </p:nvPicPr>
        <p:blipFill rotWithShape="1">
          <a:blip r:embed="rId3"/>
          <a:srcRect l="18382" t="22060" r="50173" b="2138"/>
          <a:stretch/>
        </p:blipFill>
        <p:spPr bwMode="auto">
          <a:xfrm>
            <a:off x="4618247" y="1429678"/>
            <a:ext cx="3083857" cy="4181740"/>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D2B6203C-FA0D-4CE0-86C6-3A5BD21DCB7D}"/>
              </a:ext>
            </a:extLst>
          </p:cNvPr>
          <p:cNvPicPr>
            <a:picLocks noChangeAspect="1"/>
          </p:cNvPicPr>
          <p:nvPr/>
        </p:nvPicPr>
        <p:blipFill rotWithShape="1">
          <a:blip r:embed="rId4"/>
          <a:srcRect l="18006" t="21402" r="53433" b="2792"/>
          <a:stretch/>
        </p:blipFill>
        <p:spPr bwMode="auto">
          <a:xfrm>
            <a:off x="8604044" y="1429678"/>
            <a:ext cx="2854822" cy="426339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56168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3F926B-C841-4362-B623-F8013428ED5C}"/>
              </a:ext>
            </a:extLst>
          </p:cNvPr>
          <p:cNvPicPr>
            <a:picLocks noChangeAspect="1"/>
          </p:cNvPicPr>
          <p:nvPr/>
        </p:nvPicPr>
        <p:blipFill rotWithShape="1">
          <a:blip r:embed="rId2"/>
          <a:srcRect l="17540" t="22069" r="52489" b="2912"/>
          <a:stretch/>
        </p:blipFill>
        <p:spPr bwMode="auto">
          <a:xfrm>
            <a:off x="858473" y="1382012"/>
            <a:ext cx="2975273" cy="4188277"/>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4274A243-B79F-4861-BC90-5FF637879F76}"/>
              </a:ext>
            </a:extLst>
          </p:cNvPr>
          <p:cNvPicPr>
            <a:picLocks noChangeAspect="1"/>
          </p:cNvPicPr>
          <p:nvPr/>
        </p:nvPicPr>
        <p:blipFill rotWithShape="1">
          <a:blip r:embed="rId3"/>
          <a:srcRect l="18472" t="22065" r="50630"/>
          <a:stretch/>
        </p:blipFill>
        <p:spPr bwMode="auto">
          <a:xfrm>
            <a:off x="4728782" y="1382013"/>
            <a:ext cx="2952131" cy="4188276"/>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3D85AB38-D71F-48CE-8A34-CBE3F546AC48}"/>
              </a:ext>
            </a:extLst>
          </p:cNvPr>
          <p:cNvPicPr>
            <a:picLocks noChangeAspect="1"/>
          </p:cNvPicPr>
          <p:nvPr/>
        </p:nvPicPr>
        <p:blipFill rotWithShape="1">
          <a:blip r:embed="rId4"/>
          <a:srcRect l="19499" t="22897" r="51952"/>
          <a:stretch/>
        </p:blipFill>
        <p:spPr bwMode="auto">
          <a:xfrm>
            <a:off x="8573618" y="1382013"/>
            <a:ext cx="2759909" cy="419236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46533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3DAAB8-A491-4097-A227-FDD497F8A740}"/>
              </a:ext>
            </a:extLst>
          </p:cNvPr>
          <p:cNvPicPr>
            <a:picLocks noChangeAspect="1"/>
          </p:cNvPicPr>
          <p:nvPr/>
        </p:nvPicPr>
        <p:blipFill rotWithShape="1">
          <a:blip r:embed="rId2"/>
          <a:srcRect l="18755" t="23885" r="51478"/>
          <a:stretch/>
        </p:blipFill>
        <p:spPr bwMode="auto">
          <a:xfrm>
            <a:off x="986919" y="1489433"/>
            <a:ext cx="2878310" cy="4139580"/>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5726681C-5E64-4943-A1D2-77C011D82A54}"/>
              </a:ext>
            </a:extLst>
          </p:cNvPr>
          <p:cNvPicPr>
            <a:picLocks noChangeAspect="1"/>
          </p:cNvPicPr>
          <p:nvPr/>
        </p:nvPicPr>
        <p:blipFill rotWithShape="1">
          <a:blip r:embed="rId3"/>
          <a:srcRect l="19406" t="23221" r="52790"/>
          <a:stretch/>
        </p:blipFill>
        <p:spPr bwMode="auto">
          <a:xfrm>
            <a:off x="4763410" y="1489433"/>
            <a:ext cx="2665180" cy="4139580"/>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311FE1FE-FE15-4019-B204-29FA810396C6}"/>
              </a:ext>
            </a:extLst>
          </p:cNvPr>
          <p:cNvPicPr>
            <a:picLocks noChangeAspect="1"/>
          </p:cNvPicPr>
          <p:nvPr/>
        </p:nvPicPr>
        <p:blipFill rotWithShape="1">
          <a:blip r:embed="rId4"/>
          <a:srcRect l="18195" t="24216" r="51383"/>
          <a:stretch/>
        </p:blipFill>
        <p:spPr bwMode="auto">
          <a:xfrm>
            <a:off x="8250545" y="1489434"/>
            <a:ext cx="2954536" cy="413957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29082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1E1CDD-00ED-400F-9D1A-0F015E4D9D42}"/>
              </a:ext>
            </a:extLst>
          </p:cNvPr>
          <p:cNvSpPr>
            <a:spLocks noGrp="1"/>
          </p:cNvSpPr>
          <p:nvPr>
            <p:ph idx="1"/>
          </p:nvPr>
        </p:nvSpPr>
        <p:spPr>
          <a:xfrm>
            <a:off x="729762" y="509954"/>
            <a:ext cx="10779369" cy="5785338"/>
          </a:xfrm>
        </p:spPr>
        <p:txBody>
          <a:bodyPr/>
          <a:lstStyle/>
          <a:p>
            <a:r>
              <a:rPr lang="en-US" dirty="0" err="1"/>
              <a:t>Countplot</a:t>
            </a:r>
            <a:r>
              <a:rPr lang="en-US" dirty="0"/>
              <a:t>:</a:t>
            </a:r>
            <a:endParaRPr lang="en-IN" dirty="0"/>
          </a:p>
        </p:txBody>
      </p:sp>
      <p:pic>
        <p:nvPicPr>
          <p:cNvPr id="5" name="Picture 4">
            <a:extLst>
              <a:ext uri="{FF2B5EF4-FFF2-40B4-BE49-F238E27FC236}">
                <a16:creationId xmlns:a16="http://schemas.microsoft.com/office/drawing/2014/main" id="{A1068248-3E8D-491F-80B3-39B5D1FD0670}"/>
              </a:ext>
            </a:extLst>
          </p:cNvPr>
          <p:cNvPicPr>
            <a:picLocks noChangeAspect="1"/>
          </p:cNvPicPr>
          <p:nvPr/>
        </p:nvPicPr>
        <p:blipFill rotWithShape="1">
          <a:blip r:embed="rId2"/>
          <a:srcRect l="23221" t="29872" r="18438" b="17308"/>
          <a:stretch/>
        </p:blipFill>
        <p:spPr>
          <a:xfrm>
            <a:off x="1406770" y="1343415"/>
            <a:ext cx="4158762" cy="2117935"/>
          </a:xfrm>
          <a:prstGeom prst="rect">
            <a:avLst/>
          </a:prstGeom>
        </p:spPr>
      </p:pic>
      <p:pic>
        <p:nvPicPr>
          <p:cNvPr id="7" name="Picture 6">
            <a:extLst>
              <a:ext uri="{FF2B5EF4-FFF2-40B4-BE49-F238E27FC236}">
                <a16:creationId xmlns:a16="http://schemas.microsoft.com/office/drawing/2014/main" id="{38A5E155-EADE-42F7-B184-C7DC6994D793}"/>
              </a:ext>
            </a:extLst>
          </p:cNvPr>
          <p:cNvPicPr>
            <a:picLocks noChangeAspect="1"/>
          </p:cNvPicPr>
          <p:nvPr/>
        </p:nvPicPr>
        <p:blipFill rotWithShape="1">
          <a:blip r:embed="rId3"/>
          <a:srcRect l="22861" t="31667" r="18221" b="17949"/>
          <a:stretch/>
        </p:blipFill>
        <p:spPr>
          <a:xfrm>
            <a:off x="1406770" y="4294810"/>
            <a:ext cx="4158763" cy="2000482"/>
          </a:xfrm>
          <a:prstGeom prst="rect">
            <a:avLst/>
          </a:prstGeom>
        </p:spPr>
      </p:pic>
      <p:pic>
        <p:nvPicPr>
          <p:cNvPr id="9" name="Picture 8">
            <a:extLst>
              <a:ext uri="{FF2B5EF4-FFF2-40B4-BE49-F238E27FC236}">
                <a16:creationId xmlns:a16="http://schemas.microsoft.com/office/drawing/2014/main" id="{27F619DB-F685-4DB5-A17C-4CAA5A4EBFB0}"/>
              </a:ext>
            </a:extLst>
          </p:cNvPr>
          <p:cNvPicPr>
            <a:picLocks noChangeAspect="1"/>
          </p:cNvPicPr>
          <p:nvPr/>
        </p:nvPicPr>
        <p:blipFill rotWithShape="1">
          <a:blip r:embed="rId4"/>
          <a:srcRect l="22139" t="36025" r="18221" b="12564"/>
          <a:stretch/>
        </p:blipFill>
        <p:spPr>
          <a:xfrm>
            <a:off x="6626469" y="1343415"/>
            <a:ext cx="4401979" cy="2134455"/>
          </a:xfrm>
          <a:prstGeom prst="rect">
            <a:avLst/>
          </a:prstGeom>
        </p:spPr>
      </p:pic>
      <p:pic>
        <p:nvPicPr>
          <p:cNvPr id="11" name="Picture 10">
            <a:extLst>
              <a:ext uri="{FF2B5EF4-FFF2-40B4-BE49-F238E27FC236}">
                <a16:creationId xmlns:a16="http://schemas.microsoft.com/office/drawing/2014/main" id="{AC7A9C0E-F7B3-4F70-8954-2C97DBB81D03}"/>
              </a:ext>
            </a:extLst>
          </p:cNvPr>
          <p:cNvPicPr>
            <a:picLocks noChangeAspect="1"/>
          </p:cNvPicPr>
          <p:nvPr/>
        </p:nvPicPr>
        <p:blipFill rotWithShape="1">
          <a:blip r:embed="rId5"/>
          <a:srcRect l="22529" t="35240" r="18222" b="14435"/>
          <a:stretch/>
        </p:blipFill>
        <p:spPr>
          <a:xfrm>
            <a:off x="6626469" y="4192123"/>
            <a:ext cx="4401980" cy="2103169"/>
          </a:xfrm>
          <a:prstGeom prst="rect">
            <a:avLst/>
          </a:prstGeom>
        </p:spPr>
      </p:pic>
    </p:spTree>
    <p:extLst>
      <p:ext uri="{BB962C8B-B14F-4D97-AF65-F5344CB8AC3E}">
        <p14:creationId xmlns:p14="http://schemas.microsoft.com/office/powerpoint/2010/main" val="3764970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E00548-E895-4377-96BC-8C974F81FA62}"/>
              </a:ext>
            </a:extLst>
          </p:cNvPr>
          <p:cNvPicPr>
            <a:picLocks noChangeAspect="1"/>
          </p:cNvPicPr>
          <p:nvPr/>
        </p:nvPicPr>
        <p:blipFill rotWithShape="1">
          <a:blip r:embed="rId2"/>
          <a:srcRect l="22356" t="31795" r="18366" b="16154"/>
          <a:stretch/>
        </p:blipFill>
        <p:spPr>
          <a:xfrm>
            <a:off x="465991" y="596587"/>
            <a:ext cx="5111547" cy="2524681"/>
          </a:xfrm>
          <a:prstGeom prst="rect">
            <a:avLst/>
          </a:prstGeom>
        </p:spPr>
      </p:pic>
      <p:pic>
        <p:nvPicPr>
          <p:cNvPr id="7" name="Picture 6">
            <a:extLst>
              <a:ext uri="{FF2B5EF4-FFF2-40B4-BE49-F238E27FC236}">
                <a16:creationId xmlns:a16="http://schemas.microsoft.com/office/drawing/2014/main" id="{1459530E-FA1E-4026-9E98-F381C7752A1F}"/>
              </a:ext>
            </a:extLst>
          </p:cNvPr>
          <p:cNvPicPr>
            <a:picLocks noChangeAspect="1"/>
          </p:cNvPicPr>
          <p:nvPr/>
        </p:nvPicPr>
        <p:blipFill rotWithShape="1">
          <a:blip r:embed="rId3"/>
          <a:srcRect l="22355" t="31795" r="18366" b="15000"/>
          <a:stretch/>
        </p:blipFill>
        <p:spPr>
          <a:xfrm>
            <a:off x="6560790" y="596588"/>
            <a:ext cx="5055580" cy="2552392"/>
          </a:xfrm>
          <a:prstGeom prst="rect">
            <a:avLst/>
          </a:prstGeom>
        </p:spPr>
      </p:pic>
      <p:pic>
        <p:nvPicPr>
          <p:cNvPr id="9" name="Picture 8">
            <a:extLst>
              <a:ext uri="{FF2B5EF4-FFF2-40B4-BE49-F238E27FC236}">
                <a16:creationId xmlns:a16="http://schemas.microsoft.com/office/drawing/2014/main" id="{8976B049-1256-4A9E-97DA-81D2AEEFC1DC}"/>
              </a:ext>
            </a:extLst>
          </p:cNvPr>
          <p:cNvPicPr>
            <a:picLocks noChangeAspect="1"/>
          </p:cNvPicPr>
          <p:nvPr/>
        </p:nvPicPr>
        <p:blipFill rotWithShape="1">
          <a:blip r:embed="rId4"/>
          <a:srcRect l="23004" t="29744" r="18367" b="18204"/>
          <a:stretch/>
        </p:blipFill>
        <p:spPr>
          <a:xfrm>
            <a:off x="465992" y="3736731"/>
            <a:ext cx="5055580" cy="2524681"/>
          </a:xfrm>
          <a:prstGeom prst="rect">
            <a:avLst/>
          </a:prstGeom>
        </p:spPr>
      </p:pic>
      <p:pic>
        <p:nvPicPr>
          <p:cNvPr id="11" name="Picture 10">
            <a:extLst>
              <a:ext uri="{FF2B5EF4-FFF2-40B4-BE49-F238E27FC236}">
                <a16:creationId xmlns:a16="http://schemas.microsoft.com/office/drawing/2014/main" id="{5F276A2F-A852-4A7C-A3CF-95EE7908AAF0}"/>
              </a:ext>
            </a:extLst>
          </p:cNvPr>
          <p:cNvPicPr>
            <a:picLocks noChangeAspect="1"/>
          </p:cNvPicPr>
          <p:nvPr/>
        </p:nvPicPr>
        <p:blipFill rotWithShape="1">
          <a:blip r:embed="rId5"/>
          <a:srcRect l="23077" t="35256" r="18510" b="13077"/>
          <a:stretch/>
        </p:blipFill>
        <p:spPr>
          <a:xfrm>
            <a:off x="6560791" y="3736731"/>
            <a:ext cx="5074422" cy="2524681"/>
          </a:xfrm>
          <a:prstGeom prst="rect">
            <a:avLst/>
          </a:prstGeom>
        </p:spPr>
      </p:pic>
    </p:spTree>
    <p:extLst>
      <p:ext uri="{BB962C8B-B14F-4D97-AF65-F5344CB8AC3E}">
        <p14:creationId xmlns:p14="http://schemas.microsoft.com/office/powerpoint/2010/main" val="2437816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F71D00-8BC4-44B5-880D-0FE5EEBADB08}"/>
              </a:ext>
            </a:extLst>
          </p:cNvPr>
          <p:cNvSpPr>
            <a:spLocks noGrp="1"/>
          </p:cNvSpPr>
          <p:nvPr>
            <p:ph idx="1"/>
          </p:nvPr>
        </p:nvSpPr>
        <p:spPr>
          <a:xfrm>
            <a:off x="913795" y="630196"/>
            <a:ext cx="10353762" cy="5708820"/>
          </a:xfrm>
        </p:spPr>
        <p:txBody>
          <a:bodyPr/>
          <a:lstStyle/>
          <a:p>
            <a:r>
              <a:rPr lang="en-IN" dirty="0"/>
              <a:t>Heatmap</a:t>
            </a:r>
          </a:p>
          <a:p>
            <a:endParaRPr lang="en-IN" dirty="0"/>
          </a:p>
        </p:txBody>
      </p:sp>
      <p:pic>
        <p:nvPicPr>
          <p:cNvPr id="4" name="Picture 3">
            <a:extLst>
              <a:ext uri="{FF2B5EF4-FFF2-40B4-BE49-F238E27FC236}">
                <a16:creationId xmlns:a16="http://schemas.microsoft.com/office/drawing/2014/main" id="{B6A1A785-7246-449D-8155-B69BE2CC47AC}"/>
              </a:ext>
            </a:extLst>
          </p:cNvPr>
          <p:cNvPicPr>
            <a:picLocks noChangeAspect="1"/>
          </p:cNvPicPr>
          <p:nvPr/>
        </p:nvPicPr>
        <p:blipFill rotWithShape="1">
          <a:blip r:embed="rId2"/>
          <a:srcRect l="24358" t="32015" r="29443" b="2968"/>
          <a:stretch/>
        </p:blipFill>
        <p:spPr bwMode="auto">
          <a:xfrm>
            <a:off x="2898374" y="1213941"/>
            <a:ext cx="6395252" cy="532108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683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EA1D69-387E-4881-B4CE-59BAB7FAAA78}"/>
              </a:ext>
            </a:extLst>
          </p:cNvPr>
          <p:cNvPicPr>
            <a:picLocks noChangeAspect="1"/>
          </p:cNvPicPr>
          <p:nvPr/>
        </p:nvPicPr>
        <p:blipFill rotWithShape="1">
          <a:blip r:embed="rId2"/>
          <a:srcRect l="21647" t="22393" r="25061" b="3798"/>
          <a:stretch/>
        </p:blipFill>
        <p:spPr bwMode="auto">
          <a:xfrm>
            <a:off x="2603342" y="708227"/>
            <a:ext cx="6985315" cy="544154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90325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78552E-30A6-4E25-8FEF-8414C21ED420}"/>
              </a:ext>
            </a:extLst>
          </p:cNvPr>
          <p:cNvSpPr>
            <a:spLocks noGrp="1"/>
          </p:cNvSpPr>
          <p:nvPr>
            <p:ph idx="1"/>
          </p:nvPr>
        </p:nvSpPr>
        <p:spPr>
          <a:xfrm>
            <a:off x="913795" y="518984"/>
            <a:ext cx="10353762" cy="5820032"/>
          </a:xfrm>
        </p:spPr>
        <p:txBody>
          <a:bodyPr/>
          <a:lstStyle/>
          <a:p>
            <a:r>
              <a:rPr lang="en-IN" dirty="0"/>
              <a:t>Count plot</a:t>
            </a:r>
          </a:p>
          <a:p>
            <a:pPr marL="36900" indent="0">
              <a:buNone/>
            </a:pPr>
            <a:r>
              <a:rPr lang="en-IN" dirty="0"/>
              <a:t>As we can see the data is clearly highly imbalanced.</a:t>
            </a:r>
          </a:p>
        </p:txBody>
      </p:sp>
      <p:pic>
        <p:nvPicPr>
          <p:cNvPr id="4" name="Picture 3">
            <a:extLst>
              <a:ext uri="{FF2B5EF4-FFF2-40B4-BE49-F238E27FC236}">
                <a16:creationId xmlns:a16="http://schemas.microsoft.com/office/drawing/2014/main" id="{F34C6D50-A958-4F8E-8046-EE5B4C4C1A29}"/>
              </a:ext>
            </a:extLst>
          </p:cNvPr>
          <p:cNvPicPr>
            <a:picLocks noChangeAspect="1"/>
          </p:cNvPicPr>
          <p:nvPr/>
        </p:nvPicPr>
        <p:blipFill rotWithShape="1">
          <a:blip r:embed="rId2"/>
          <a:srcRect l="17824" t="24717" r="46519" b="7612"/>
          <a:stretch/>
        </p:blipFill>
        <p:spPr bwMode="auto">
          <a:xfrm>
            <a:off x="627857" y="2587622"/>
            <a:ext cx="3116738" cy="3326617"/>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8773171B-D18B-40FF-8416-E26A76D76FF0}"/>
              </a:ext>
            </a:extLst>
          </p:cNvPr>
          <p:cNvPicPr>
            <a:picLocks noChangeAspect="1"/>
          </p:cNvPicPr>
          <p:nvPr/>
        </p:nvPicPr>
        <p:blipFill rotWithShape="1">
          <a:blip r:embed="rId3"/>
          <a:srcRect l="19132" t="27202" r="47074" b="4941"/>
          <a:stretch/>
        </p:blipFill>
        <p:spPr bwMode="auto">
          <a:xfrm>
            <a:off x="4618149" y="2587618"/>
            <a:ext cx="2945054" cy="3326617"/>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F9238CEF-DB92-49D2-87D8-33BB766CA8A7}"/>
              </a:ext>
            </a:extLst>
          </p:cNvPr>
          <p:cNvPicPr>
            <a:picLocks noChangeAspect="1"/>
          </p:cNvPicPr>
          <p:nvPr/>
        </p:nvPicPr>
        <p:blipFill rotWithShape="1">
          <a:blip r:embed="rId4"/>
          <a:srcRect l="17453" t="25378" r="45869" b="6607"/>
          <a:stretch/>
        </p:blipFill>
        <p:spPr bwMode="auto">
          <a:xfrm>
            <a:off x="8371741" y="2587619"/>
            <a:ext cx="3189085" cy="332661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2806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B8E9E1-EF0F-49DF-B84D-871273020DB6}"/>
              </a:ext>
            </a:extLst>
          </p:cNvPr>
          <p:cNvPicPr>
            <a:picLocks noChangeAspect="1"/>
          </p:cNvPicPr>
          <p:nvPr/>
        </p:nvPicPr>
        <p:blipFill rotWithShape="1">
          <a:blip r:embed="rId2"/>
          <a:srcRect l="18286" t="28540" r="46258" b="4110"/>
          <a:stretch/>
        </p:blipFill>
        <p:spPr bwMode="auto">
          <a:xfrm>
            <a:off x="2152699" y="2018792"/>
            <a:ext cx="2935791" cy="3137445"/>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1AB7CB66-FE2F-4C23-A29D-6107674E34BC}"/>
              </a:ext>
            </a:extLst>
          </p:cNvPr>
          <p:cNvPicPr>
            <a:picLocks noChangeAspect="1"/>
          </p:cNvPicPr>
          <p:nvPr/>
        </p:nvPicPr>
        <p:blipFill rotWithShape="1">
          <a:blip r:embed="rId3"/>
          <a:srcRect l="18759" t="29689" r="45775" b="1961"/>
          <a:stretch/>
        </p:blipFill>
        <p:spPr bwMode="auto">
          <a:xfrm>
            <a:off x="7103512" y="2018792"/>
            <a:ext cx="2894582" cy="313744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00871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n-US" sz="4000" dirty="0"/>
              <a:t>  INDEX</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32449"/>
            <a:ext cx="4403596" cy="4752241"/>
          </a:xfrm>
        </p:spPr>
        <p:txBody>
          <a:bodyPr anchor="t">
            <a:normAutofit lnSpcReduction="10000"/>
          </a:bodyPr>
          <a:lstStyle/>
          <a:p>
            <a:r>
              <a:rPr lang="en-US" sz="2400" dirty="0"/>
              <a:t>Importing Dataset</a:t>
            </a:r>
          </a:p>
          <a:p>
            <a:r>
              <a:rPr lang="en-US" sz="2400" dirty="0"/>
              <a:t>Cleaning The Dataset</a:t>
            </a:r>
          </a:p>
          <a:p>
            <a:r>
              <a:rPr lang="en-US" sz="2400" dirty="0"/>
              <a:t>Visualization</a:t>
            </a:r>
          </a:p>
          <a:p>
            <a:r>
              <a:rPr lang="en-US" sz="2400" dirty="0"/>
              <a:t>Skewness and Outlier Removal</a:t>
            </a:r>
          </a:p>
          <a:p>
            <a:r>
              <a:rPr lang="en-US" sz="2400" dirty="0"/>
              <a:t>Model Selection</a:t>
            </a:r>
          </a:p>
          <a:p>
            <a:r>
              <a:rPr lang="en-US" sz="2400" dirty="0"/>
              <a:t>Hyperparameter Tuning</a:t>
            </a:r>
          </a:p>
          <a:p>
            <a:r>
              <a:rPr lang="en-US" sz="2400" dirty="0"/>
              <a:t>Saving The Model</a:t>
            </a:r>
          </a:p>
          <a:p>
            <a:r>
              <a:rPr lang="en-US" sz="2400" dirty="0"/>
              <a:t>Making the data ready for the model</a:t>
            </a:r>
          </a:p>
          <a:p>
            <a:endParaRPr lang="en-US" sz="2400" dirty="0"/>
          </a:p>
        </p:txBody>
      </p:sp>
    </p:spTree>
    <p:extLst>
      <p:ext uri="{BB962C8B-B14F-4D97-AF65-F5344CB8AC3E}">
        <p14:creationId xmlns:p14="http://schemas.microsoft.com/office/powerpoint/2010/main" val="3220235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075CD-E9B0-42D1-9AC5-DE4E05193B60}"/>
              </a:ext>
            </a:extLst>
          </p:cNvPr>
          <p:cNvSpPr>
            <a:spLocks noGrp="1"/>
          </p:cNvSpPr>
          <p:nvPr>
            <p:ph type="title"/>
          </p:nvPr>
        </p:nvSpPr>
        <p:spPr/>
        <p:txBody>
          <a:bodyPr>
            <a:normAutofit fontScale="90000"/>
          </a:bodyPr>
          <a:lstStyle/>
          <a:p>
            <a:r>
              <a:rPr lang="en-US" sz="4800" dirty="0"/>
              <a:t>Skewness and Outlier Removal</a:t>
            </a:r>
            <a:br>
              <a:rPr lang="en-US" sz="4800" dirty="0"/>
            </a:br>
            <a:endParaRPr lang="en-IN" dirty="0"/>
          </a:p>
        </p:txBody>
      </p:sp>
      <p:sp>
        <p:nvSpPr>
          <p:cNvPr id="3" name="Content Placeholder 2">
            <a:extLst>
              <a:ext uri="{FF2B5EF4-FFF2-40B4-BE49-F238E27FC236}">
                <a16:creationId xmlns:a16="http://schemas.microsoft.com/office/drawing/2014/main" id="{32CCF46E-87FE-4140-A21C-80F3AB9DA68D}"/>
              </a:ext>
            </a:extLst>
          </p:cNvPr>
          <p:cNvSpPr>
            <a:spLocks noGrp="1"/>
          </p:cNvSpPr>
          <p:nvPr>
            <p:ph idx="1"/>
          </p:nvPr>
        </p:nvSpPr>
        <p:spPr>
          <a:xfrm>
            <a:off x="913795" y="1569308"/>
            <a:ext cx="10353762" cy="4221891"/>
          </a:xfrm>
        </p:spPr>
        <p:txBody>
          <a:bodyPr/>
          <a:lstStyle/>
          <a:p>
            <a:r>
              <a:rPr lang="en-IN" dirty="0"/>
              <a:t>We have removed Outliers individually and for skewness there is no need for that.</a:t>
            </a:r>
          </a:p>
        </p:txBody>
      </p:sp>
      <p:pic>
        <p:nvPicPr>
          <p:cNvPr id="8" name="Picture 7">
            <a:extLst>
              <a:ext uri="{FF2B5EF4-FFF2-40B4-BE49-F238E27FC236}">
                <a16:creationId xmlns:a16="http://schemas.microsoft.com/office/drawing/2014/main" id="{8EED93CA-17BF-4695-B932-8A99224884EB}"/>
              </a:ext>
            </a:extLst>
          </p:cNvPr>
          <p:cNvPicPr>
            <a:picLocks noChangeAspect="1"/>
          </p:cNvPicPr>
          <p:nvPr/>
        </p:nvPicPr>
        <p:blipFill rotWithShape="1">
          <a:blip r:embed="rId2"/>
          <a:srcRect l="23031" t="42099" r="56902" b="52864"/>
          <a:stretch/>
        </p:blipFill>
        <p:spPr>
          <a:xfrm>
            <a:off x="4867357" y="2261499"/>
            <a:ext cx="2446638" cy="345301"/>
          </a:xfrm>
          <a:prstGeom prst="rect">
            <a:avLst/>
          </a:prstGeom>
        </p:spPr>
      </p:pic>
      <p:pic>
        <p:nvPicPr>
          <p:cNvPr id="10" name="Picture 9">
            <a:extLst>
              <a:ext uri="{FF2B5EF4-FFF2-40B4-BE49-F238E27FC236}">
                <a16:creationId xmlns:a16="http://schemas.microsoft.com/office/drawing/2014/main" id="{BB24BD3E-8FD0-4EA1-887A-664A1D779926}"/>
              </a:ext>
            </a:extLst>
          </p:cNvPr>
          <p:cNvPicPr>
            <a:picLocks noChangeAspect="1"/>
          </p:cNvPicPr>
          <p:nvPr/>
        </p:nvPicPr>
        <p:blipFill rotWithShape="1">
          <a:blip r:embed="rId3"/>
          <a:srcRect l="22844" t="21347" r="57088" b="12917"/>
          <a:stretch/>
        </p:blipFill>
        <p:spPr>
          <a:xfrm>
            <a:off x="4867357" y="2567907"/>
            <a:ext cx="2446638" cy="3950056"/>
          </a:xfrm>
          <a:prstGeom prst="rect">
            <a:avLst/>
          </a:prstGeom>
        </p:spPr>
      </p:pic>
    </p:spTree>
    <p:extLst>
      <p:ext uri="{BB962C8B-B14F-4D97-AF65-F5344CB8AC3E}">
        <p14:creationId xmlns:p14="http://schemas.microsoft.com/office/powerpoint/2010/main" val="3742094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54415-BF7B-4BA9-B3A7-3F439129E1C7}"/>
              </a:ext>
            </a:extLst>
          </p:cNvPr>
          <p:cNvSpPr>
            <a:spLocks noGrp="1"/>
          </p:cNvSpPr>
          <p:nvPr>
            <p:ph type="title"/>
          </p:nvPr>
        </p:nvSpPr>
        <p:spPr/>
        <p:txBody>
          <a:bodyPr>
            <a:normAutofit fontScale="90000"/>
          </a:bodyPr>
          <a:lstStyle/>
          <a:p>
            <a:r>
              <a:rPr lang="en-US" sz="4800" dirty="0"/>
              <a:t>Model Selection</a:t>
            </a:r>
            <a:br>
              <a:rPr lang="en-US" sz="4800" dirty="0"/>
            </a:br>
            <a:endParaRPr lang="en-IN" dirty="0"/>
          </a:p>
        </p:txBody>
      </p:sp>
      <p:sp>
        <p:nvSpPr>
          <p:cNvPr id="3" name="Content Placeholder 2">
            <a:extLst>
              <a:ext uri="{FF2B5EF4-FFF2-40B4-BE49-F238E27FC236}">
                <a16:creationId xmlns:a16="http://schemas.microsoft.com/office/drawing/2014/main" id="{6985F1A3-CF10-4FFD-9B0D-A89434A30679}"/>
              </a:ext>
            </a:extLst>
          </p:cNvPr>
          <p:cNvSpPr>
            <a:spLocks noGrp="1"/>
          </p:cNvSpPr>
          <p:nvPr>
            <p:ph idx="1"/>
          </p:nvPr>
        </p:nvSpPr>
        <p:spPr>
          <a:xfrm>
            <a:off x="913794" y="1714500"/>
            <a:ext cx="10909905" cy="4991100"/>
          </a:xfrm>
        </p:spPr>
        <p:txBody>
          <a:bodyPr>
            <a:normAutofit/>
          </a:bodyPr>
          <a:lstStyle/>
          <a:p>
            <a:r>
              <a:rPr lang="en-IN" dirty="0"/>
              <a:t>Now we will see some accuracy and cross validation scores of different model so that we can select the best fit model for our project.</a:t>
            </a:r>
          </a:p>
          <a:p>
            <a:endParaRPr lang="en-IN" dirty="0"/>
          </a:p>
          <a:p>
            <a:endParaRPr lang="en-IN" dirty="0"/>
          </a:p>
          <a:p>
            <a:endParaRPr lang="en-IN" dirty="0"/>
          </a:p>
          <a:p>
            <a:endParaRPr lang="en-IN" dirty="0"/>
          </a:p>
          <a:p>
            <a:endParaRPr lang="en-IN" dirty="0"/>
          </a:p>
          <a:p>
            <a:endParaRPr lang="en-IN" dirty="0"/>
          </a:p>
          <a:p>
            <a:pPr marL="36900" indent="0">
              <a:buNone/>
            </a:pPr>
            <a:r>
              <a:rPr lang="en-IN" dirty="0"/>
              <a:t>Hence Ridge Regressor has the lowest difference between accuracy and cross validation score. </a:t>
            </a:r>
          </a:p>
          <a:p>
            <a:endParaRPr lang="en-IN" dirty="0"/>
          </a:p>
        </p:txBody>
      </p:sp>
      <p:pic>
        <p:nvPicPr>
          <p:cNvPr id="7" name="Picture 6">
            <a:extLst>
              <a:ext uri="{FF2B5EF4-FFF2-40B4-BE49-F238E27FC236}">
                <a16:creationId xmlns:a16="http://schemas.microsoft.com/office/drawing/2014/main" id="{DF3EDE10-4FCB-49C4-A043-BD314C9B8DA4}"/>
              </a:ext>
            </a:extLst>
          </p:cNvPr>
          <p:cNvPicPr>
            <a:picLocks noChangeAspect="1"/>
          </p:cNvPicPr>
          <p:nvPr/>
        </p:nvPicPr>
        <p:blipFill rotWithShape="1">
          <a:blip r:embed="rId2"/>
          <a:srcRect l="19676" t="25527" r="55063" b="59582"/>
          <a:stretch/>
        </p:blipFill>
        <p:spPr bwMode="auto">
          <a:xfrm>
            <a:off x="1364395" y="2762665"/>
            <a:ext cx="2587625" cy="857885"/>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32E1054A-0C08-4A2E-B2B3-4F57D26DF370}"/>
              </a:ext>
            </a:extLst>
          </p:cNvPr>
          <p:cNvPicPr>
            <a:picLocks noChangeAspect="1"/>
          </p:cNvPicPr>
          <p:nvPr/>
        </p:nvPicPr>
        <p:blipFill rotWithShape="1">
          <a:blip r:embed="rId2"/>
          <a:srcRect l="19942" t="39945" r="54797" b="45164"/>
          <a:stretch/>
        </p:blipFill>
        <p:spPr bwMode="auto">
          <a:xfrm>
            <a:off x="4845251" y="2753140"/>
            <a:ext cx="2616200" cy="867410"/>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55AC6A56-0F88-4F36-B372-08E9ED686B3D}"/>
              </a:ext>
            </a:extLst>
          </p:cNvPr>
          <p:cNvPicPr>
            <a:picLocks noChangeAspect="1"/>
          </p:cNvPicPr>
          <p:nvPr/>
        </p:nvPicPr>
        <p:blipFill rotWithShape="1">
          <a:blip r:embed="rId2"/>
          <a:srcRect l="19942" t="53654" r="54797" b="31455"/>
          <a:stretch/>
        </p:blipFill>
        <p:spPr bwMode="auto">
          <a:xfrm>
            <a:off x="4845251" y="4055622"/>
            <a:ext cx="2616200" cy="859790"/>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0708551A-4EF5-48B8-95F9-3751305B8DCD}"/>
              </a:ext>
            </a:extLst>
          </p:cNvPr>
          <p:cNvPicPr>
            <a:picLocks noChangeAspect="1"/>
          </p:cNvPicPr>
          <p:nvPr/>
        </p:nvPicPr>
        <p:blipFill rotWithShape="1">
          <a:blip r:embed="rId2"/>
          <a:srcRect l="19543" t="82964" r="55196" b="2145"/>
          <a:stretch/>
        </p:blipFill>
        <p:spPr bwMode="auto">
          <a:xfrm>
            <a:off x="8354682" y="2759231"/>
            <a:ext cx="2627740" cy="870844"/>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A0A13134-C588-4149-896C-0D537AE25098}"/>
              </a:ext>
            </a:extLst>
          </p:cNvPr>
          <p:cNvPicPr>
            <a:picLocks noChangeAspect="1"/>
          </p:cNvPicPr>
          <p:nvPr/>
        </p:nvPicPr>
        <p:blipFill rotWithShape="1">
          <a:blip r:embed="rId3"/>
          <a:srcRect l="19983" t="50592" r="55170" b="35312"/>
          <a:stretch/>
        </p:blipFill>
        <p:spPr bwMode="auto">
          <a:xfrm>
            <a:off x="1364395" y="4098167"/>
            <a:ext cx="2622550" cy="836295"/>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E034F1CE-13CC-4B4E-8EC9-966B0A2D2095}"/>
              </a:ext>
            </a:extLst>
          </p:cNvPr>
          <p:cNvPicPr>
            <a:picLocks noChangeAspect="1"/>
          </p:cNvPicPr>
          <p:nvPr/>
        </p:nvPicPr>
        <p:blipFill rotWithShape="1">
          <a:blip r:embed="rId3"/>
          <a:srcRect l="20063" t="64988" r="55090" b="20916"/>
          <a:stretch/>
        </p:blipFill>
        <p:spPr bwMode="auto">
          <a:xfrm>
            <a:off x="8357276" y="4055622"/>
            <a:ext cx="2625145" cy="83629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22979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7F02D-FCDB-4CD1-9046-320E88872F64}"/>
              </a:ext>
            </a:extLst>
          </p:cNvPr>
          <p:cNvSpPr>
            <a:spLocks noGrp="1"/>
          </p:cNvSpPr>
          <p:nvPr>
            <p:ph type="title"/>
          </p:nvPr>
        </p:nvSpPr>
        <p:spPr/>
        <p:txBody>
          <a:bodyPr>
            <a:normAutofit fontScale="90000"/>
          </a:bodyPr>
          <a:lstStyle/>
          <a:p>
            <a:r>
              <a:rPr lang="en-US" sz="4800" dirty="0"/>
              <a:t>Hyperparameter Tuning</a:t>
            </a:r>
            <a:br>
              <a:rPr lang="en-US" sz="4800" dirty="0"/>
            </a:br>
            <a:endParaRPr lang="en-IN" dirty="0"/>
          </a:p>
        </p:txBody>
      </p:sp>
      <p:sp>
        <p:nvSpPr>
          <p:cNvPr id="3" name="Content Placeholder 2">
            <a:extLst>
              <a:ext uri="{FF2B5EF4-FFF2-40B4-BE49-F238E27FC236}">
                <a16:creationId xmlns:a16="http://schemas.microsoft.com/office/drawing/2014/main" id="{0381EF81-5F18-4848-A631-3ABAC9E89D1A}"/>
              </a:ext>
            </a:extLst>
          </p:cNvPr>
          <p:cNvSpPr>
            <a:spLocks noGrp="1"/>
          </p:cNvSpPr>
          <p:nvPr>
            <p:ph idx="1"/>
          </p:nvPr>
        </p:nvSpPr>
        <p:spPr/>
        <p:txBody>
          <a:bodyPr/>
          <a:lstStyle/>
          <a:p>
            <a:r>
              <a:rPr lang="en-IN" dirty="0"/>
              <a:t>Now as we selected Ridge Regressor as our model. Now we are going to tune its parameters to make the model a little better.</a:t>
            </a:r>
          </a:p>
          <a:p>
            <a:r>
              <a:rPr lang="en-IN" dirty="0"/>
              <a:t>Parameters are:</a:t>
            </a:r>
          </a:p>
        </p:txBody>
      </p:sp>
      <p:pic>
        <p:nvPicPr>
          <p:cNvPr id="6" name="Picture 5">
            <a:extLst>
              <a:ext uri="{FF2B5EF4-FFF2-40B4-BE49-F238E27FC236}">
                <a16:creationId xmlns:a16="http://schemas.microsoft.com/office/drawing/2014/main" id="{B6014FEB-F5B6-4C25-86D7-82750030D0BC}"/>
              </a:ext>
            </a:extLst>
          </p:cNvPr>
          <p:cNvPicPr>
            <a:picLocks noChangeAspect="1"/>
          </p:cNvPicPr>
          <p:nvPr/>
        </p:nvPicPr>
        <p:blipFill rotWithShape="1">
          <a:blip r:embed="rId2"/>
          <a:srcRect l="22932" t="40770" r="33654" b="45833"/>
          <a:stretch/>
        </p:blipFill>
        <p:spPr>
          <a:xfrm>
            <a:off x="1702074" y="4265735"/>
            <a:ext cx="8787851" cy="1525464"/>
          </a:xfrm>
          <a:prstGeom prst="rect">
            <a:avLst/>
          </a:prstGeom>
        </p:spPr>
      </p:pic>
    </p:spTree>
    <p:extLst>
      <p:ext uri="{BB962C8B-B14F-4D97-AF65-F5344CB8AC3E}">
        <p14:creationId xmlns:p14="http://schemas.microsoft.com/office/powerpoint/2010/main" val="17651539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C0BF7A-6E0D-4D5A-9AE6-8287DE97128B}"/>
              </a:ext>
            </a:extLst>
          </p:cNvPr>
          <p:cNvSpPr>
            <a:spLocks noGrp="1"/>
          </p:cNvSpPr>
          <p:nvPr>
            <p:ph idx="1"/>
          </p:nvPr>
        </p:nvSpPr>
        <p:spPr>
          <a:xfrm>
            <a:off x="913795" y="630196"/>
            <a:ext cx="10353762" cy="5733534"/>
          </a:xfrm>
        </p:spPr>
        <p:txBody>
          <a:bodyPr/>
          <a:lstStyle/>
          <a:p>
            <a:r>
              <a:rPr lang="en-IN" dirty="0"/>
              <a:t>After doing the tuning we find out the following.</a:t>
            </a:r>
          </a:p>
          <a:p>
            <a:endParaRPr lang="en-IN" dirty="0"/>
          </a:p>
          <a:p>
            <a:endParaRPr lang="en-IN" dirty="0"/>
          </a:p>
          <a:p>
            <a:endParaRPr lang="en-IN" dirty="0"/>
          </a:p>
          <a:p>
            <a:endParaRPr lang="en-IN" dirty="0"/>
          </a:p>
          <a:p>
            <a:endParaRPr lang="en-IN" dirty="0"/>
          </a:p>
          <a:p>
            <a:endParaRPr lang="en-IN" dirty="0"/>
          </a:p>
          <a:p>
            <a:pPr marL="36900" indent="0">
              <a:buNone/>
            </a:pPr>
            <a:endParaRPr lang="en-IN" dirty="0"/>
          </a:p>
          <a:p>
            <a:pPr marL="36900" indent="0">
              <a:buNone/>
            </a:pPr>
            <a:r>
              <a:rPr lang="en-IN" dirty="0"/>
              <a:t>The Above parameters are the best parameter for this type of dataset for our model. So finally we fitted the data with these parameters. </a:t>
            </a:r>
          </a:p>
        </p:txBody>
      </p:sp>
      <p:pic>
        <p:nvPicPr>
          <p:cNvPr id="4" name="Picture 3">
            <a:extLst>
              <a:ext uri="{FF2B5EF4-FFF2-40B4-BE49-F238E27FC236}">
                <a16:creationId xmlns:a16="http://schemas.microsoft.com/office/drawing/2014/main" id="{97D8E4B8-12B7-4D42-A06B-F04C30500CE6}"/>
              </a:ext>
            </a:extLst>
          </p:cNvPr>
          <p:cNvPicPr>
            <a:picLocks noChangeAspect="1"/>
          </p:cNvPicPr>
          <p:nvPr/>
        </p:nvPicPr>
        <p:blipFill rotWithShape="1">
          <a:blip r:embed="rId2"/>
          <a:srcRect l="23149" t="54615" r="59183" b="31795"/>
          <a:stretch/>
        </p:blipFill>
        <p:spPr>
          <a:xfrm>
            <a:off x="3779309" y="1969475"/>
            <a:ext cx="4633382" cy="2004648"/>
          </a:xfrm>
          <a:prstGeom prst="rect">
            <a:avLst/>
          </a:prstGeom>
        </p:spPr>
      </p:pic>
    </p:spTree>
    <p:extLst>
      <p:ext uri="{BB962C8B-B14F-4D97-AF65-F5344CB8AC3E}">
        <p14:creationId xmlns:p14="http://schemas.microsoft.com/office/powerpoint/2010/main" val="2834417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4CF59-228E-42C8-9A44-B6703C564A1E}"/>
              </a:ext>
            </a:extLst>
          </p:cNvPr>
          <p:cNvSpPr>
            <a:spLocks noGrp="1"/>
          </p:cNvSpPr>
          <p:nvPr>
            <p:ph type="title"/>
          </p:nvPr>
        </p:nvSpPr>
        <p:spPr/>
        <p:txBody>
          <a:bodyPr/>
          <a:lstStyle/>
          <a:p>
            <a:r>
              <a:rPr lang="en-IN" dirty="0"/>
              <a:t>Saving The Model</a:t>
            </a:r>
          </a:p>
        </p:txBody>
      </p:sp>
      <p:sp>
        <p:nvSpPr>
          <p:cNvPr id="3" name="Content Placeholder 2">
            <a:extLst>
              <a:ext uri="{FF2B5EF4-FFF2-40B4-BE49-F238E27FC236}">
                <a16:creationId xmlns:a16="http://schemas.microsoft.com/office/drawing/2014/main" id="{E71914F5-D9B8-47BF-8B03-59A3ADEB71CA}"/>
              </a:ext>
            </a:extLst>
          </p:cNvPr>
          <p:cNvSpPr>
            <a:spLocks noGrp="1"/>
          </p:cNvSpPr>
          <p:nvPr>
            <p:ph idx="1"/>
          </p:nvPr>
        </p:nvSpPr>
        <p:spPr/>
        <p:txBody>
          <a:bodyPr/>
          <a:lstStyle/>
          <a:p>
            <a:r>
              <a:rPr lang="en-IN" dirty="0"/>
              <a:t>The final job is to save the model which is done by Joblib library.</a:t>
            </a:r>
          </a:p>
        </p:txBody>
      </p:sp>
      <p:pic>
        <p:nvPicPr>
          <p:cNvPr id="6" name="Picture 5">
            <a:extLst>
              <a:ext uri="{FF2B5EF4-FFF2-40B4-BE49-F238E27FC236}">
                <a16:creationId xmlns:a16="http://schemas.microsoft.com/office/drawing/2014/main" id="{8F240069-8A7E-46CF-AD5E-037FE4442374}"/>
              </a:ext>
            </a:extLst>
          </p:cNvPr>
          <p:cNvPicPr>
            <a:picLocks noChangeAspect="1"/>
          </p:cNvPicPr>
          <p:nvPr/>
        </p:nvPicPr>
        <p:blipFill rotWithShape="1">
          <a:blip r:embed="rId2"/>
          <a:srcRect l="23221" t="76538" r="23269" b="13718"/>
          <a:stretch/>
        </p:blipFill>
        <p:spPr>
          <a:xfrm>
            <a:off x="1212062" y="3886931"/>
            <a:ext cx="9757227" cy="999392"/>
          </a:xfrm>
          <a:prstGeom prst="rect">
            <a:avLst/>
          </a:prstGeom>
        </p:spPr>
      </p:pic>
    </p:spTree>
    <p:extLst>
      <p:ext uri="{BB962C8B-B14F-4D97-AF65-F5344CB8AC3E}">
        <p14:creationId xmlns:p14="http://schemas.microsoft.com/office/powerpoint/2010/main" val="25237977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60515-E24D-4573-A85E-36A50728A918}"/>
              </a:ext>
            </a:extLst>
          </p:cNvPr>
          <p:cNvSpPr>
            <a:spLocks noGrp="1"/>
          </p:cNvSpPr>
          <p:nvPr>
            <p:ph type="title"/>
          </p:nvPr>
        </p:nvSpPr>
        <p:spPr>
          <a:xfrm>
            <a:off x="919119" y="2800350"/>
            <a:ext cx="10353762" cy="1257300"/>
          </a:xfrm>
        </p:spPr>
        <p:txBody>
          <a:bodyPr/>
          <a:lstStyle/>
          <a:p>
            <a:r>
              <a:rPr lang="en-IN" dirty="0"/>
              <a:t>THANK YOU!!!</a:t>
            </a:r>
          </a:p>
        </p:txBody>
      </p:sp>
    </p:spTree>
    <p:extLst>
      <p:ext uri="{BB962C8B-B14F-4D97-AF65-F5344CB8AC3E}">
        <p14:creationId xmlns:p14="http://schemas.microsoft.com/office/powerpoint/2010/main" val="34678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6F665-F84E-4202-8BFD-3421E9E0A06C}"/>
              </a:ext>
            </a:extLst>
          </p:cNvPr>
          <p:cNvSpPr>
            <a:spLocks noGrp="1"/>
          </p:cNvSpPr>
          <p:nvPr>
            <p:ph type="title"/>
          </p:nvPr>
        </p:nvSpPr>
        <p:spPr/>
        <p:txBody>
          <a:bodyPr>
            <a:normAutofit fontScale="90000"/>
          </a:bodyPr>
          <a:lstStyle/>
          <a:p>
            <a:r>
              <a:rPr lang="en-US" sz="4800" dirty="0"/>
              <a:t>Importing Dataset</a:t>
            </a:r>
            <a:br>
              <a:rPr lang="en-US" sz="4800" dirty="0"/>
            </a:br>
            <a:endParaRPr lang="en-IN" dirty="0"/>
          </a:p>
        </p:txBody>
      </p:sp>
      <p:sp>
        <p:nvSpPr>
          <p:cNvPr id="3" name="Content Placeholder 2">
            <a:extLst>
              <a:ext uri="{FF2B5EF4-FFF2-40B4-BE49-F238E27FC236}">
                <a16:creationId xmlns:a16="http://schemas.microsoft.com/office/drawing/2014/main" id="{F70CFE48-D801-43F4-BAF7-FA7427677BA3}"/>
              </a:ext>
            </a:extLst>
          </p:cNvPr>
          <p:cNvSpPr>
            <a:spLocks noGrp="1"/>
          </p:cNvSpPr>
          <p:nvPr>
            <p:ph idx="1"/>
          </p:nvPr>
        </p:nvSpPr>
        <p:spPr/>
        <p:txBody>
          <a:bodyPr/>
          <a:lstStyle/>
          <a:p>
            <a:r>
              <a:rPr lang="en-IN" dirty="0"/>
              <a:t>First step is to import the csv file into the Jupiter notebook.</a:t>
            </a:r>
          </a:p>
          <a:p>
            <a:endParaRPr lang="en-IN" dirty="0"/>
          </a:p>
        </p:txBody>
      </p:sp>
      <p:pic>
        <p:nvPicPr>
          <p:cNvPr id="6" name="Picture 5">
            <a:extLst>
              <a:ext uri="{FF2B5EF4-FFF2-40B4-BE49-F238E27FC236}">
                <a16:creationId xmlns:a16="http://schemas.microsoft.com/office/drawing/2014/main" id="{AF049656-AD5A-4C53-95FE-BDEB505E26A5}"/>
              </a:ext>
            </a:extLst>
          </p:cNvPr>
          <p:cNvPicPr>
            <a:picLocks noChangeAspect="1"/>
          </p:cNvPicPr>
          <p:nvPr/>
        </p:nvPicPr>
        <p:blipFill rotWithShape="1">
          <a:blip r:embed="rId2"/>
          <a:srcRect l="23326" t="44159" r="17431" b="36024"/>
          <a:stretch/>
        </p:blipFill>
        <p:spPr>
          <a:xfrm>
            <a:off x="1136063" y="3429000"/>
            <a:ext cx="9909226" cy="1864453"/>
          </a:xfrm>
          <a:prstGeom prst="rect">
            <a:avLst/>
          </a:prstGeom>
        </p:spPr>
      </p:pic>
    </p:spTree>
    <p:extLst>
      <p:ext uri="{BB962C8B-B14F-4D97-AF65-F5344CB8AC3E}">
        <p14:creationId xmlns:p14="http://schemas.microsoft.com/office/powerpoint/2010/main" val="1434466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01556C-D988-41B9-8F91-580F32B33417}"/>
              </a:ext>
            </a:extLst>
          </p:cNvPr>
          <p:cNvSpPr>
            <a:spLocks noGrp="1"/>
          </p:cNvSpPr>
          <p:nvPr>
            <p:ph idx="1"/>
          </p:nvPr>
        </p:nvSpPr>
        <p:spPr>
          <a:xfrm>
            <a:off x="919119" y="1571625"/>
            <a:ext cx="10353762" cy="3714749"/>
          </a:xfrm>
        </p:spPr>
        <p:txBody>
          <a:bodyPr/>
          <a:lstStyle/>
          <a:p>
            <a:r>
              <a:rPr lang="en-IN" dirty="0"/>
              <a:t>After importing we check any of the columns have null values or not and also see </a:t>
            </a:r>
          </a:p>
          <a:p>
            <a:pPr marL="36900" indent="0">
              <a:buNone/>
            </a:pPr>
            <a:r>
              <a:rPr lang="en-IN" dirty="0"/>
              <a:t>     some basic information's about all the columns.</a:t>
            </a:r>
          </a:p>
          <a:p>
            <a:r>
              <a:rPr lang="en-IN" dirty="0"/>
              <a:t>Like number of unique variables in each columns.</a:t>
            </a:r>
          </a:p>
        </p:txBody>
      </p:sp>
    </p:spTree>
    <p:extLst>
      <p:ext uri="{BB962C8B-B14F-4D97-AF65-F5344CB8AC3E}">
        <p14:creationId xmlns:p14="http://schemas.microsoft.com/office/powerpoint/2010/main" val="3035700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05B6A-A342-40A7-9344-4236545F208E}"/>
              </a:ext>
            </a:extLst>
          </p:cNvPr>
          <p:cNvSpPr>
            <a:spLocks noGrp="1"/>
          </p:cNvSpPr>
          <p:nvPr>
            <p:ph type="title"/>
          </p:nvPr>
        </p:nvSpPr>
        <p:spPr/>
        <p:txBody>
          <a:bodyPr>
            <a:normAutofit fontScale="90000"/>
          </a:bodyPr>
          <a:lstStyle/>
          <a:p>
            <a:r>
              <a:rPr lang="en-US" sz="4800" dirty="0"/>
              <a:t>Cleaning The Dataset</a:t>
            </a:r>
            <a:br>
              <a:rPr lang="en-US" sz="4800" dirty="0"/>
            </a:br>
            <a:endParaRPr lang="en-IN" dirty="0"/>
          </a:p>
        </p:txBody>
      </p:sp>
      <p:sp>
        <p:nvSpPr>
          <p:cNvPr id="3" name="Content Placeholder 2">
            <a:extLst>
              <a:ext uri="{FF2B5EF4-FFF2-40B4-BE49-F238E27FC236}">
                <a16:creationId xmlns:a16="http://schemas.microsoft.com/office/drawing/2014/main" id="{D9D79558-FD01-4A28-999A-2724B80A2131}"/>
              </a:ext>
            </a:extLst>
          </p:cNvPr>
          <p:cNvSpPr>
            <a:spLocks noGrp="1"/>
          </p:cNvSpPr>
          <p:nvPr>
            <p:ph idx="1"/>
          </p:nvPr>
        </p:nvSpPr>
        <p:spPr>
          <a:xfrm>
            <a:off x="913795" y="2076450"/>
            <a:ext cx="10353762" cy="4387850"/>
          </a:xfrm>
        </p:spPr>
        <p:txBody>
          <a:bodyPr>
            <a:normAutofit lnSpcReduction="10000"/>
          </a:bodyPr>
          <a:lstStyle/>
          <a:p>
            <a:r>
              <a:rPr lang="en-IN" dirty="0"/>
              <a:t>After some information about the dataset we are going to clean the columns individually.</a:t>
            </a:r>
          </a:p>
          <a:p>
            <a:r>
              <a:rPr lang="en-IN" dirty="0"/>
              <a:t>Categorical Column: There are 35  categorical column many of them are columns with high amount of null and zero values in them and we are going to delete these column as it is of no use for us. The other column are numerical columns so we are going to separately evaluate them. </a:t>
            </a:r>
          </a:p>
          <a:p>
            <a:r>
              <a:rPr lang="en-IN" b="1" i="1" u="sng" dirty="0"/>
              <a:t>Numerical Column:</a:t>
            </a:r>
          </a:p>
          <a:p>
            <a:pPr marL="36900" indent="0">
              <a:buNone/>
            </a:pPr>
            <a:r>
              <a:rPr lang="en-IN" dirty="0"/>
              <a:t>    </a:t>
            </a:r>
            <a:r>
              <a:rPr lang="en-IN" u="sng" dirty="0"/>
              <a:t>For </a:t>
            </a:r>
            <a:r>
              <a:rPr lang="en-IN" u="sng" dirty="0" err="1"/>
              <a:t>MSSubClass</a:t>
            </a:r>
            <a:r>
              <a:rPr lang="en-IN" dirty="0"/>
              <a:t>:</a:t>
            </a:r>
            <a:r>
              <a:rPr lang="en-US" dirty="0"/>
              <a:t>As per our data description this column </a:t>
            </a:r>
            <a:r>
              <a:rPr lang="en-US" dirty="0" err="1"/>
              <a:t>coluld</a:t>
            </a:r>
            <a:r>
              <a:rPr lang="en-US" dirty="0"/>
              <a:t> have only 	20,30,40,45,50,60,70,75,80,90,120,150,160,180,190.So any thing other than these values is a 	outlies or bad datapoint but here there are no such datapoints that means all the values are 	good.</a:t>
            </a:r>
          </a:p>
        </p:txBody>
      </p:sp>
    </p:spTree>
    <p:extLst>
      <p:ext uri="{BB962C8B-B14F-4D97-AF65-F5344CB8AC3E}">
        <p14:creationId xmlns:p14="http://schemas.microsoft.com/office/powerpoint/2010/main" val="2463116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6D7FB1-7211-49E2-9554-45FCF604B045}"/>
              </a:ext>
            </a:extLst>
          </p:cNvPr>
          <p:cNvSpPr>
            <a:spLocks noGrp="1"/>
          </p:cNvSpPr>
          <p:nvPr>
            <p:ph idx="1"/>
          </p:nvPr>
        </p:nvSpPr>
        <p:spPr>
          <a:xfrm>
            <a:off x="913795" y="617838"/>
            <a:ext cx="10353762" cy="5173361"/>
          </a:xfrm>
        </p:spPr>
        <p:txBody>
          <a:bodyPr>
            <a:normAutofit lnSpcReduction="10000"/>
          </a:bodyPr>
          <a:lstStyle/>
          <a:p>
            <a:r>
              <a:rPr lang="en-US" u="sng" dirty="0"/>
              <a:t>Treating For </a:t>
            </a:r>
            <a:r>
              <a:rPr lang="en-US" u="sng" dirty="0" err="1"/>
              <a:t>LotFrontage</a:t>
            </a:r>
            <a:r>
              <a:rPr lang="en-US" dirty="0"/>
              <a:t>: Many of the rows have null value so we are going to give those rows the mean of all the rows.</a:t>
            </a:r>
          </a:p>
          <a:p>
            <a:r>
              <a:rPr lang="en-US" u="sng" dirty="0"/>
              <a:t>Treating </a:t>
            </a:r>
            <a:r>
              <a:rPr lang="en-US" u="sng" dirty="0" err="1"/>
              <a:t>last_rech_date_da</a:t>
            </a:r>
            <a:r>
              <a:rPr lang="en-US" u="sng" dirty="0"/>
              <a:t> column</a:t>
            </a:r>
            <a:r>
              <a:rPr lang="en-US" dirty="0"/>
              <a:t>: By looking at the xml file this column has mostly 0 as values. Hence I am checking how many 0 there are.</a:t>
            </a:r>
          </a:p>
          <a:p>
            <a:r>
              <a:rPr lang="en-US" u="sng" dirty="0"/>
              <a:t>Treating </a:t>
            </a:r>
            <a:r>
              <a:rPr lang="en-US" u="sng" dirty="0" err="1"/>
              <a:t>OverallQual</a:t>
            </a:r>
            <a:r>
              <a:rPr lang="en-US" u="sng" dirty="0"/>
              <a:t> column</a:t>
            </a:r>
            <a:r>
              <a:rPr lang="en-US" dirty="0">
                <a:effectLst/>
              </a:rPr>
              <a:t>: As per our data description this column </a:t>
            </a:r>
            <a:r>
              <a:rPr lang="en-US" dirty="0" err="1">
                <a:effectLst/>
              </a:rPr>
              <a:t>coluld</a:t>
            </a:r>
            <a:r>
              <a:rPr lang="en-US" dirty="0">
                <a:effectLst/>
              </a:rPr>
              <a:t> have only 1,2,3,4,5,6,7,8,9,10 . So any thing other than these values is a outlies or bad datapoint but here there are no such datapoints that means all the values are good.</a:t>
            </a:r>
          </a:p>
          <a:p>
            <a:r>
              <a:rPr lang="en-US" u="sng" dirty="0"/>
              <a:t>Treating </a:t>
            </a:r>
            <a:r>
              <a:rPr lang="en-US" u="sng" dirty="0" err="1"/>
              <a:t>LotFrontagecolumn</a:t>
            </a:r>
            <a:r>
              <a:rPr lang="en-US" u="sng" dirty="0"/>
              <a:t> </a:t>
            </a:r>
            <a:r>
              <a:rPr lang="en-US" dirty="0"/>
              <a:t>:Many of the rows have null value so we are going to give those rows the mean of all the rows.</a:t>
            </a:r>
          </a:p>
          <a:p>
            <a:r>
              <a:rPr lang="en-US" u="sng" dirty="0"/>
              <a:t>Treating </a:t>
            </a:r>
            <a:r>
              <a:rPr lang="en-US" u="sng" dirty="0" err="1"/>
              <a:t>MasVnrArea</a:t>
            </a:r>
            <a:r>
              <a:rPr lang="en-US" u="sng" dirty="0"/>
              <a:t> </a:t>
            </a:r>
            <a:r>
              <a:rPr lang="en-US" u="sng" dirty="0" err="1"/>
              <a:t>column</a:t>
            </a:r>
            <a:r>
              <a:rPr lang="en-US" dirty="0" err="1"/>
              <a:t>:Checking</a:t>
            </a:r>
            <a:r>
              <a:rPr lang="en-US" dirty="0"/>
              <a:t> how many rows are 0,Hence I am checking how many 0 there are and 75% of data are  zeros. So, I am going to delete this column.</a:t>
            </a:r>
          </a:p>
          <a:p>
            <a:endParaRPr lang="en-IN" u="sng" dirty="0"/>
          </a:p>
        </p:txBody>
      </p:sp>
    </p:spTree>
    <p:extLst>
      <p:ext uri="{BB962C8B-B14F-4D97-AF65-F5344CB8AC3E}">
        <p14:creationId xmlns:p14="http://schemas.microsoft.com/office/powerpoint/2010/main" val="1090065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3A0B9E-AE34-4DBF-9139-3792E27E77F6}"/>
              </a:ext>
            </a:extLst>
          </p:cNvPr>
          <p:cNvSpPr>
            <a:spLocks noGrp="1"/>
          </p:cNvSpPr>
          <p:nvPr>
            <p:ph idx="1"/>
          </p:nvPr>
        </p:nvSpPr>
        <p:spPr>
          <a:xfrm>
            <a:off x="913795" y="276838"/>
            <a:ext cx="10353762" cy="6350466"/>
          </a:xfrm>
        </p:spPr>
        <p:txBody>
          <a:bodyPr>
            <a:normAutofit lnSpcReduction="10000"/>
          </a:bodyPr>
          <a:lstStyle/>
          <a:p>
            <a:r>
              <a:rPr lang="en-IN" u="sng" dirty="0"/>
              <a:t>Treating BsmtFinSF2 columns</a:t>
            </a:r>
            <a:r>
              <a:rPr lang="en-IN" dirty="0"/>
              <a:t>:</a:t>
            </a:r>
            <a:r>
              <a:rPr lang="en-US" dirty="0"/>
              <a:t>Checking how many columns are 0 Hence I am checking how many 0 there are and 95% of data are  zeros. So, I am going to delete this column.</a:t>
            </a:r>
          </a:p>
          <a:p>
            <a:r>
              <a:rPr lang="en-IN" u="sng" dirty="0"/>
              <a:t>Treating 2ndFlrSF column:</a:t>
            </a:r>
            <a:r>
              <a:rPr lang="en-US" dirty="0"/>
              <a:t>Checking how many rows are 0,Hence I am checking how many 0 there are and 75% of data are  zeros. So, I am going to delete this column.</a:t>
            </a:r>
          </a:p>
          <a:p>
            <a:r>
              <a:rPr lang="en-IN" u="sng" dirty="0"/>
              <a:t>Treating </a:t>
            </a:r>
            <a:r>
              <a:rPr lang="en-IN" u="sng" dirty="0" err="1"/>
              <a:t>LowQualFinSF</a:t>
            </a:r>
            <a:r>
              <a:rPr lang="en-IN" u="sng" dirty="0"/>
              <a:t> column:</a:t>
            </a:r>
            <a:r>
              <a:rPr lang="en-US" dirty="0"/>
              <a:t>Checking how many rows are 0,Hence I am checking how many 0 there are and 90% of data are  zeros. So, I am going to delete this column.</a:t>
            </a:r>
          </a:p>
          <a:p>
            <a:r>
              <a:rPr lang="en-US" u="sng" dirty="0"/>
              <a:t>Treating </a:t>
            </a:r>
            <a:r>
              <a:rPr lang="en-US" u="sng" dirty="0" err="1"/>
              <a:t>BsmtFullBath,BsmtHalfBath,FullBath,HalfBath</a:t>
            </a:r>
            <a:r>
              <a:rPr lang="en-US" u="sng" dirty="0"/>
              <a:t> column</a:t>
            </a:r>
            <a:r>
              <a:rPr lang="en-IN" u="sng" dirty="0"/>
              <a:t>:</a:t>
            </a:r>
            <a:r>
              <a:rPr lang="en-US" dirty="0"/>
              <a:t>Among all these three columns </a:t>
            </a:r>
            <a:r>
              <a:rPr lang="en-US" dirty="0" err="1"/>
              <a:t>BsmtFullBath,BsmtHalfBath</a:t>
            </a:r>
            <a:r>
              <a:rPr lang="en-US" dirty="0"/>
              <a:t> and the </a:t>
            </a:r>
            <a:r>
              <a:rPr lang="en-US" dirty="0" err="1"/>
              <a:t>HalfBath</a:t>
            </a:r>
            <a:r>
              <a:rPr lang="en-US" dirty="0"/>
              <a:t> are the only columns does have zeros in there rows which are more than 70%. So we are going the keep the </a:t>
            </a:r>
            <a:r>
              <a:rPr lang="en-US" dirty="0" err="1"/>
              <a:t>FullBAth</a:t>
            </a:r>
            <a:r>
              <a:rPr lang="en-US" dirty="0"/>
              <a:t> column only and delete the rest of the columns as we already do not have much data to begin with and on top of that all the rows are already empty. This could effect our model.</a:t>
            </a:r>
          </a:p>
          <a:p>
            <a:r>
              <a:rPr lang="en-IN" u="sng" dirty="0"/>
              <a:t>Treating </a:t>
            </a:r>
            <a:r>
              <a:rPr lang="en-IN" u="sng" dirty="0" err="1"/>
              <a:t>WoodDeckSF</a:t>
            </a:r>
            <a:r>
              <a:rPr lang="en-IN" u="sng" dirty="0"/>
              <a:t>, </a:t>
            </a:r>
            <a:r>
              <a:rPr lang="en-IN" u="sng" dirty="0" err="1"/>
              <a:t>OpenPorchSFcolumn</a:t>
            </a:r>
            <a:r>
              <a:rPr lang="en-IN" u="sng" dirty="0"/>
              <a:t>: </a:t>
            </a:r>
            <a:r>
              <a:rPr lang="en-US" dirty="0"/>
              <a:t>These columns also do not have much data as most of the data is empty to begin with.</a:t>
            </a:r>
            <a:endParaRPr lang="en-IN" dirty="0"/>
          </a:p>
        </p:txBody>
      </p:sp>
    </p:spTree>
    <p:extLst>
      <p:ext uri="{BB962C8B-B14F-4D97-AF65-F5344CB8AC3E}">
        <p14:creationId xmlns:p14="http://schemas.microsoft.com/office/powerpoint/2010/main" val="1481405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6D7FB1-7211-49E2-9554-45FCF604B045}"/>
              </a:ext>
            </a:extLst>
          </p:cNvPr>
          <p:cNvSpPr>
            <a:spLocks noGrp="1"/>
          </p:cNvSpPr>
          <p:nvPr>
            <p:ph idx="1"/>
          </p:nvPr>
        </p:nvSpPr>
        <p:spPr>
          <a:xfrm>
            <a:off x="913795" y="617838"/>
            <a:ext cx="10353762" cy="5173361"/>
          </a:xfrm>
        </p:spPr>
        <p:txBody>
          <a:bodyPr>
            <a:normAutofit/>
          </a:bodyPr>
          <a:lstStyle/>
          <a:p>
            <a:r>
              <a:rPr lang="en-US" u="sng" dirty="0"/>
              <a:t>Treating nclosedPorch,3SsnPorch,ScreenPorch,PoolArea,MiscVal</a:t>
            </a:r>
            <a:r>
              <a:rPr lang="en-US" dirty="0"/>
              <a:t>: More than 75% of the data is null so we have to delete these columns as well.</a:t>
            </a:r>
          </a:p>
          <a:p>
            <a:endParaRPr lang="en-IN" u="sng" dirty="0"/>
          </a:p>
        </p:txBody>
      </p:sp>
    </p:spTree>
    <p:extLst>
      <p:ext uri="{BB962C8B-B14F-4D97-AF65-F5344CB8AC3E}">
        <p14:creationId xmlns:p14="http://schemas.microsoft.com/office/powerpoint/2010/main" val="2032270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857FB5-90E1-40D0-8DFA-C9322EFA8C62}"/>
              </a:ext>
            </a:extLst>
          </p:cNvPr>
          <p:cNvSpPr>
            <a:spLocks noGrp="1"/>
          </p:cNvSpPr>
          <p:nvPr>
            <p:ph idx="1"/>
          </p:nvPr>
        </p:nvSpPr>
        <p:spPr>
          <a:xfrm>
            <a:off x="578840" y="453005"/>
            <a:ext cx="10688717" cy="6157519"/>
          </a:xfrm>
        </p:spPr>
        <p:txBody>
          <a:bodyPr>
            <a:normAutofit lnSpcReduction="10000"/>
          </a:bodyPr>
          <a:lstStyle/>
          <a:p>
            <a:r>
              <a:rPr lang="en-IN" b="1" i="1" u="sng" dirty="0" err="1"/>
              <a:t>Catagorical</a:t>
            </a:r>
            <a:r>
              <a:rPr lang="en-IN" b="1" i="1" u="sng" dirty="0"/>
              <a:t> Column:</a:t>
            </a:r>
          </a:p>
          <a:p>
            <a:pPr>
              <a:lnSpc>
                <a:spcPct val="100000"/>
              </a:lnSpc>
            </a:pPr>
            <a:r>
              <a:rPr lang="en-US" u="sng" dirty="0"/>
              <a:t>Treating </a:t>
            </a:r>
            <a:r>
              <a:rPr lang="en-US" u="sng" dirty="0" err="1"/>
              <a:t>MSZoning</a:t>
            </a:r>
            <a:r>
              <a:rPr lang="en-US" dirty="0"/>
              <a:t>: In this column one of the values is C(All) so we are going to replace all these values to C for better understanding.</a:t>
            </a:r>
          </a:p>
          <a:p>
            <a:pPr>
              <a:lnSpc>
                <a:spcPct val="100000"/>
              </a:lnSpc>
            </a:pPr>
            <a:r>
              <a:rPr lang="en-US" u="sng" dirty="0"/>
              <a:t>Treating Utilities</a:t>
            </a:r>
            <a:r>
              <a:rPr lang="en-US" dirty="0">
                <a:effectLst/>
              </a:rPr>
              <a:t>: This column has only one type of value which is </a:t>
            </a:r>
            <a:r>
              <a:rPr lang="en-US" dirty="0" err="1">
                <a:effectLst/>
              </a:rPr>
              <a:t>AllPub</a:t>
            </a:r>
            <a:r>
              <a:rPr lang="en-US" dirty="0">
                <a:effectLst/>
              </a:rPr>
              <a:t> ,hence only one value is not sufficient for building a model as no variety is there to give predictions upon.</a:t>
            </a:r>
          </a:p>
          <a:p>
            <a:pPr marL="457200">
              <a:lnSpc>
                <a:spcPct val="107000"/>
              </a:lnSpc>
              <a:spcAft>
                <a:spcPts val="800"/>
              </a:spcAft>
            </a:pPr>
            <a:r>
              <a:rPr lang="en-US" u="sng" dirty="0"/>
              <a:t>Treating Condition2, </a:t>
            </a:r>
            <a:r>
              <a:rPr lang="en-US" u="sng" dirty="0" err="1"/>
              <a:t>RoofMatl</a:t>
            </a:r>
            <a:r>
              <a:rPr lang="en-US" u="sng" dirty="0"/>
              <a:t>, Heating</a:t>
            </a:r>
            <a:r>
              <a:rPr lang="en-US" dirty="0"/>
              <a:t>:</a:t>
            </a:r>
            <a:r>
              <a:rPr lang="en-IN" sz="2000" dirty="0">
                <a:effectLst/>
                <a:latin typeface="Calibri" panose="020F0502020204030204" pitchFamily="34" charset="0"/>
                <a:ea typeface="Calibri" panose="020F0502020204030204" pitchFamily="34" charset="0"/>
                <a:cs typeface="Times New Roman" panose="02020603050405020304" pitchFamily="18" charset="0"/>
              </a:rPr>
              <a:t>All these columns have lots of null value in them so we are going to delete all of these </a:t>
            </a:r>
            <a:r>
              <a:rPr lang="en-IN" sz="2000" dirty="0" err="1">
                <a:effectLst/>
                <a:latin typeface="Calibri" panose="020F0502020204030204" pitchFamily="34" charset="0"/>
                <a:ea typeface="Calibri" panose="020F0502020204030204" pitchFamily="34" charset="0"/>
                <a:cs typeface="Times New Roman" panose="02020603050405020304" pitchFamily="18" charset="0"/>
              </a:rPr>
              <a:t>columns.Now</a:t>
            </a:r>
            <a:r>
              <a:rPr lang="en-IN" sz="2000" dirty="0">
                <a:effectLst/>
                <a:latin typeface="Calibri" panose="020F0502020204030204" pitchFamily="34" charset="0"/>
                <a:ea typeface="Calibri" panose="020F0502020204030204" pitchFamily="34" charset="0"/>
                <a:cs typeface="Times New Roman" panose="02020603050405020304" pitchFamily="18" charset="0"/>
              </a:rPr>
              <a:t> after encoding our data we are going to find the correlation between our target variable and the categorical </a:t>
            </a:r>
            <a:r>
              <a:rPr lang="en-IN" sz="2000" dirty="0" err="1">
                <a:effectLst/>
                <a:latin typeface="Calibri" panose="020F0502020204030204" pitchFamily="34" charset="0"/>
                <a:ea typeface="Calibri" panose="020F0502020204030204" pitchFamily="34" charset="0"/>
                <a:cs typeface="Times New Roman" panose="02020603050405020304" pitchFamily="18" charset="0"/>
              </a:rPr>
              <a:t>variables.After</a:t>
            </a:r>
            <a:r>
              <a:rPr lang="en-IN" sz="2000" dirty="0">
                <a:effectLst/>
                <a:latin typeface="Calibri" panose="020F0502020204030204" pitchFamily="34" charset="0"/>
                <a:ea typeface="Calibri" panose="020F0502020204030204" pitchFamily="34" charset="0"/>
                <a:cs typeface="Times New Roman" panose="02020603050405020304" pitchFamily="18" charset="0"/>
              </a:rPr>
              <a:t> doing that we discovered that columns '</a:t>
            </a:r>
            <a:r>
              <a:rPr lang="en-IN" sz="2000" dirty="0" err="1">
                <a:effectLst/>
                <a:latin typeface="Calibri" panose="020F0502020204030204" pitchFamily="34" charset="0"/>
                <a:ea typeface="Calibri" panose="020F0502020204030204" pitchFamily="34" charset="0"/>
                <a:cs typeface="Times New Roman" panose="02020603050405020304" pitchFamily="18" charset="0"/>
              </a:rPr>
              <a:t>ExterQual</a:t>
            </a:r>
            <a:r>
              <a:rPr lang="en-IN" sz="2000" dirty="0">
                <a:effectLst/>
                <a:latin typeface="Calibri" panose="020F0502020204030204" pitchFamily="34" charset="0"/>
                <a:ea typeface="Calibri" panose="020F0502020204030204" pitchFamily="34" charset="0"/>
                <a:cs typeface="Times New Roman" panose="02020603050405020304" pitchFamily="18" charset="0"/>
              </a:rPr>
              <a:t>', '</a:t>
            </a:r>
            <a:r>
              <a:rPr lang="en-IN" sz="2000" dirty="0" err="1">
                <a:effectLst/>
                <a:latin typeface="Calibri" panose="020F0502020204030204" pitchFamily="34" charset="0"/>
                <a:ea typeface="Calibri" panose="020F0502020204030204" pitchFamily="34" charset="0"/>
                <a:cs typeface="Times New Roman" panose="02020603050405020304" pitchFamily="18" charset="0"/>
              </a:rPr>
              <a:t>BsmtQual</a:t>
            </a:r>
            <a:r>
              <a:rPr lang="en-IN" sz="2000" dirty="0">
                <a:effectLst/>
                <a:latin typeface="Calibri" panose="020F0502020204030204" pitchFamily="34" charset="0"/>
                <a:ea typeface="Calibri" panose="020F0502020204030204" pitchFamily="34" charset="0"/>
                <a:cs typeface="Times New Roman" panose="02020603050405020304" pitchFamily="18" charset="0"/>
              </a:rPr>
              <a:t>', '</a:t>
            </a:r>
            <a:r>
              <a:rPr lang="en-IN" sz="2000" dirty="0" err="1">
                <a:effectLst/>
                <a:latin typeface="Calibri" panose="020F0502020204030204" pitchFamily="34" charset="0"/>
                <a:ea typeface="Calibri" panose="020F0502020204030204" pitchFamily="34" charset="0"/>
                <a:cs typeface="Times New Roman" panose="02020603050405020304" pitchFamily="18" charset="0"/>
              </a:rPr>
              <a:t>KitchenQual</a:t>
            </a:r>
            <a:r>
              <a:rPr lang="en-IN" sz="2000" dirty="0">
                <a:effectLst/>
                <a:latin typeface="Calibri" panose="020F0502020204030204" pitchFamily="34" charset="0"/>
                <a:ea typeface="Calibri" panose="020F0502020204030204" pitchFamily="34" charset="0"/>
                <a:cs typeface="Times New Roman" panose="02020603050405020304" pitchFamily="18" charset="0"/>
              </a:rPr>
              <a:t>', '</a:t>
            </a:r>
            <a:r>
              <a:rPr lang="en-IN" sz="2000" dirty="0" err="1">
                <a:effectLst/>
                <a:latin typeface="Calibri" panose="020F0502020204030204" pitchFamily="34" charset="0"/>
                <a:ea typeface="Calibri" panose="020F0502020204030204" pitchFamily="34" charset="0"/>
                <a:cs typeface="Times New Roman" panose="02020603050405020304" pitchFamily="18" charset="0"/>
              </a:rPr>
              <a:t>SalePrice</a:t>
            </a:r>
            <a:r>
              <a:rPr lang="en-IN" sz="2000" dirty="0">
                <a:effectLst/>
                <a:latin typeface="Calibri" panose="020F0502020204030204" pitchFamily="34" charset="0"/>
                <a:ea typeface="Calibri" panose="020F0502020204030204" pitchFamily="34" charset="0"/>
                <a:cs typeface="Times New Roman" panose="02020603050405020304" pitchFamily="18" charset="0"/>
              </a:rPr>
              <a:t>' have more than 50% of correlation with our target variable and columns '</a:t>
            </a:r>
            <a:r>
              <a:rPr lang="en-IN" sz="2000" dirty="0" err="1">
                <a:effectLst/>
                <a:latin typeface="Calibri" panose="020F0502020204030204" pitchFamily="34" charset="0"/>
                <a:ea typeface="Calibri" panose="020F0502020204030204" pitchFamily="34" charset="0"/>
                <a:cs typeface="Times New Roman" panose="02020603050405020304" pitchFamily="18" charset="0"/>
              </a:rPr>
              <a:t>Neighborhood</a:t>
            </a:r>
            <a:r>
              <a:rPr lang="en-IN" sz="2000" dirty="0">
                <a:effectLst/>
                <a:latin typeface="Calibri" panose="020F0502020204030204" pitchFamily="34" charset="0"/>
                <a:ea typeface="Calibri" panose="020F0502020204030204" pitchFamily="34" charset="0"/>
                <a:cs typeface="Times New Roman" panose="02020603050405020304" pitchFamily="18" charset="0"/>
              </a:rPr>
              <a:t>', 'RoofStyle','Foundation','BsmtExposure','HeatingQC','GarageType','GarageFinish' have corelation between 20% to 50% and columns '</a:t>
            </a:r>
            <a:r>
              <a:rPr lang="en-IN" sz="2000" dirty="0" err="1">
                <a:effectLst/>
                <a:latin typeface="Calibri" panose="020F0502020204030204" pitchFamily="34" charset="0"/>
                <a:ea typeface="Calibri" panose="020F0502020204030204" pitchFamily="34" charset="0"/>
                <a:cs typeface="Times New Roman" panose="02020603050405020304" pitchFamily="18" charset="0"/>
              </a:rPr>
              <a:t>MSZoning</a:t>
            </a:r>
            <a:r>
              <a:rPr lang="en-IN" sz="2000" dirty="0">
                <a:effectLst/>
                <a:latin typeface="Calibri" panose="020F0502020204030204" pitchFamily="34" charset="0"/>
                <a:ea typeface="Calibri" panose="020F0502020204030204" pitchFamily="34" charset="0"/>
                <a:cs typeface="Times New Roman" panose="02020603050405020304" pitchFamily="18" charset="0"/>
              </a:rPr>
              <a:t>', 'Street', '</a:t>
            </a:r>
            <a:r>
              <a:rPr lang="en-IN" sz="2000" dirty="0" err="1">
                <a:effectLst/>
                <a:latin typeface="Calibri" panose="020F0502020204030204" pitchFamily="34" charset="0"/>
                <a:ea typeface="Calibri" panose="020F0502020204030204" pitchFamily="34" charset="0"/>
                <a:cs typeface="Times New Roman" panose="02020603050405020304" pitchFamily="18" charset="0"/>
              </a:rPr>
              <a:t>LotShape</a:t>
            </a:r>
            <a:r>
              <a:rPr lang="en-IN" sz="2000" dirty="0">
                <a:effectLst/>
                <a:latin typeface="Calibri" panose="020F0502020204030204" pitchFamily="34" charset="0"/>
                <a:ea typeface="Calibri" panose="020F0502020204030204" pitchFamily="34" charset="0"/>
                <a:cs typeface="Times New Roman" panose="02020603050405020304" pitchFamily="18" charset="0"/>
              </a:rPr>
              <a:t>', '</a:t>
            </a:r>
            <a:r>
              <a:rPr lang="en-IN" sz="2000" dirty="0" err="1">
                <a:effectLst/>
                <a:latin typeface="Calibri" panose="020F0502020204030204" pitchFamily="34" charset="0"/>
                <a:ea typeface="Calibri" panose="020F0502020204030204" pitchFamily="34" charset="0"/>
                <a:cs typeface="Times New Roman" panose="02020603050405020304" pitchFamily="18" charset="0"/>
              </a:rPr>
              <a:t>LandContour</a:t>
            </a:r>
            <a:r>
              <a:rPr lang="en-IN" sz="2000" dirty="0">
                <a:effectLst/>
                <a:latin typeface="Calibri" panose="020F0502020204030204" pitchFamily="34" charset="0"/>
                <a:ea typeface="Calibri" panose="020F0502020204030204" pitchFamily="34" charset="0"/>
                <a:cs typeface="Times New Roman" panose="02020603050405020304" pitchFamily="18" charset="0"/>
              </a:rPr>
              <a:t>', '</a:t>
            </a:r>
            <a:r>
              <a:rPr lang="en-IN" sz="2000" dirty="0" err="1">
                <a:effectLst/>
                <a:latin typeface="Calibri" panose="020F0502020204030204" pitchFamily="34" charset="0"/>
                <a:ea typeface="Calibri" panose="020F0502020204030204" pitchFamily="34" charset="0"/>
                <a:cs typeface="Times New Roman" panose="02020603050405020304" pitchFamily="18" charset="0"/>
              </a:rPr>
              <a:t>LotConfig</a:t>
            </a:r>
            <a:r>
              <a:rPr lang="en-IN" sz="2000" dirty="0">
                <a:effectLst/>
                <a:latin typeface="Calibri" panose="020F0502020204030204" pitchFamily="34" charset="0"/>
                <a:ea typeface="Calibri" panose="020F0502020204030204" pitchFamily="34" charset="0"/>
                <a:cs typeface="Times New Roman" panose="02020603050405020304" pitchFamily="18" charset="0"/>
              </a:rPr>
              <a:t>', '</a:t>
            </a:r>
            <a:r>
              <a:rPr lang="en-IN" sz="2000" dirty="0" err="1">
                <a:effectLst/>
                <a:latin typeface="Calibri" panose="020F0502020204030204" pitchFamily="34" charset="0"/>
                <a:ea typeface="Calibri" panose="020F0502020204030204" pitchFamily="34" charset="0"/>
                <a:cs typeface="Times New Roman" panose="02020603050405020304" pitchFamily="18" charset="0"/>
              </a:rPr>
              <a:t>LandSlope</a:t>
            </a:r>
            <a:r>
              <a:rPr lang="en-IN" sz="2000" dirty="0">
                <a:effectLst/>
                <a:latin typeface="Calibri" panose="020F0502020204030204" pitchFamily="34" charset="0"/>
                <a:ea typeface="Calibri" panose="020F0502020204030204" pitchFamily="34" charset="0"/>
                <a:cs typeface="Times New Roman" panose="02020603050405020304" pitchFamily="18" charset="0"/>
              </a:rPr>
              <a:t>', 'Condition1', '</a:t>
            </a:r>
            <a:r>
              <a:rPr lang="en-IN" sz="2000" dirty="0" err="1">
                <a:effectLst/>
                <a:latin typeface="Calibri" panose="020F0502020204030204" pitchFamily="34" charset="0"/>
                <a:ea typeface="Calibri" panose="020F0502020204030204" pitchFamily="34" charset="0"/>
                <a:cs typeface="Times New Roman" panose="02020603050405020304" pitchFamily="18" charset="0"/>
              </a:rPr>
              <a:t>BldgType</a:t>
            </a:r>
            <a:r>
              <a:rPr lang="en-IN" sz="2000" dirty="0">
                <a:effectLst/>
                <a:latin typeface="Calibri" panose="020F0502020204030204" pitchFamily="34" charset="0"/>
                <a:ea typeface="Calibri" panose="020F0502020204030204" pitchFamily="34" charset="0"/>
                <a:cs typeface="Times New Roman" panose="02020603050405020304" pitchFamily="18" charset="0"/>
              </a:rPr>
              <a:t>', '</a:t>
            </a:r>
            <a:r>
              <a:rPr lang="en-IN" sz="2000" dirty="0" err="1">
                <a:effectLst/>
                <a:latin typeface="Calibri" panose="020F0502020204030204" pitchFamily="34" charset="0"/>
                <a:ea typeface="Calibri" panose="020F0502020204030204" pitchFamily="34" charset="0"/>
                <a:cs typeface="Times New Roman" panose="02020603050405020304" pitchFamily="18" charset="0"/>
              </a:rPr>
              <a:t>HouseStyle</a:t>
            </a:r>
            <a:r>
              <a:rPr lang="en-IN" sz="2000" dirty="0">
                <a:effectLst/>
                <a:latin typeface="Calibri" panose="020F0502020204030204" pitchFamily="34" charset="0"/>
                <a:ea typeface="Calibri" panose="020F0502020204030204" pitchFamily="34" charset="0"/>
                <a:cs typeface="Times New Roman" panose="02020603050405020304" pitchFamily="18" charset="0"/>
              </a:rPr>
              <a:t>', 'Exterior1st', 'Exterior2nd', '</a:t>
            </a:r>
            <a:r>
              <a:rPr lang="en-IN" sz="2000" dirty="0" err="1">
                <a:effectLst/>
                <a:latin typeface="Calibri" panose="020F0502020204030204" pitchFamily="34" charset="0"/>
                <a:ea typeface="Calibri" panose="020F0502020204030204" pitchFamily="34" charset="0"/>
                <a:cs typeface="Times New Roman" panose="02020603050405020304" pitchFamily="18" charset="0"/>
              </a:rPr>
              <a:t>MasVnrType</a:t>
            </a:r>
            <a:r>
              <a:rPr lang="en-IN" sz="2000" dirty="0">
                <a:effectLst/>
                <a:latin typeface="Calibri" panose="020F0502020204030204" pitchFamily="34" charset="0"/>
                <a:ea typeface="Calibri" panose="020F0502020204030204" pitchFamily="34" charset="0"/>
                <a:cs typeface="Times New Roman" panose="02020603050405020304" pitchFamily="18" charset="0"/>
              </a:rPr>
              <a:t>', '</a:t>
            </a:r>
            <a:r>
              <a:rPr lang="en-IN" sz="2000" dirty="0" err="1">
                <a:effectLst/>
                <a:latin typeface="Calibri" panose="020F0502020204030204" pitchFamily="34" charset="0"/>
                <a:ea typeface="Calibri" panose="020F0502020204030204" pitchFamily="34" charset="0"/>
                <a:cs typeface="Times New Roman" panose="02020603050405020304" pitchFamily="18" charset="0"/>
              </a:rPr>
              <a:t>ExterCond</a:t>
            </a:r>
            <a:r>
              <a:rPr lang="en-IN" sz="2000" dirty="0">
                <a:effectLst/>
                <a:latin typeface="Calibri" panose="020F0502020204030204" pitchFamily="34" charset="0"/>
                <a:ea typeface="Calibri" panose="020F0502020204030204" pitchFamily="34" charset="0"/>
                <a:cs typeface="Times New Roman" panose="02020603050405020304" pitchFamily="18" charset="0"/>
              </a:rPr>
              <a:t>', '</a:t>
            </a:r>
            <a:r>
              <a:rPr lang="en-IN" sz="2000" dirty="0" err="1">
                <a:effectLst/>
                <a:latin typeface="Calibri" panose="020F0502020204030204" pitchFamily="34" charset="0"/>
                <a:ea typeface="Calibri" panose="020F0502020204030204" pitchFamily="34" charset="0"/>
                <a:cs typeface="Times New Roman" panose="02020603050405020304" pitchFamily="18" charset="0"/>
              </a:rPr>
              <a:t>BsmtCond</a:t>
            </a:r>
            <a:r>
              <a:rPr lang="en-IN" sz="2000" dirty="0">
                <a:effectLst/>
                <a:latin typeface="Calibri" panose="020F0502020204030204" pitchFamily="34" charset="0"/>
                <a:ea typeface="Calibri" panose="020F0502020204030204" pitchFamily="34" charset="0"/>
                <a:cs typeface="Times New Roman" panose="02020603050405020304" pitchFamily="18" charset="0"/>
              </a:rPr>
              <a:t>', 'BsmtFinType1', 'BsmtFinType2', '</a:t>
            </a:r>
            <a:r>
              <a:rPr lang="en-IN" sz="2000" dirty="0" err="1">
                <a:effectLst/>
                <a:latin typeface="Calibri" panose="020F0502020204030204" pitchFamily="34" charset="0"/>
                <a:ea typeface="Calibri" panose="020F0502020204030204" pitchFamily="34" charset="0"/>
                <a:cs typeface="Times New Roman" panose="02020603050405020304" pitchFamily="18" charset="0"/>
              </a:rPr>
              <a:t>CentralAir</a:t>
            </a:r>
            <a:r>
              <a:rPr lang="en-IN" sz="2000" dirty="0">
                <a:effectLst/>
                <a:latin typeface="Calibri" panose="020F0502020204030204" pitchFamily="34" charset="0"/>
                <a:ea typeface="Calibri" panose="020F0502020204030204" pitchFamily="34" charset="0"/>
                <a:cs typeface="Times New Roman" panose="02020603050405020304" pitchFamily="18" charset="0"/>
              </a:rPr>
              <a:t>', 'Electrical', 'Functional', '</a:t>
            </a:r>
            <a:r>
              <a:rPr lang="en-IN" sz="2000" dirty="0" err="1">
                <a:effectLst/>
                <a:latin typeface="Calibri" panose="020F0502020204030204" pitchFamily="34" charset="0"/>
                <a:ea typeface="Calibri" panose="020F0502020204030204" pitchFamily="34" charset="0"/>
                <a:cs typeface="Times New Roman" panose="02020603050405020304" pitchFamily="18" charset="0"/>
              </a:rPr>
              <a:t>FireplaceQu</a:t>
            </a:r>
            <a:r>
              <a:rPr lang="en-IN" sz="2000" dirty="0">
                <a:effectLst/>
                <a:latin typeface="Calibri" panose="020F0502020204030204" pitchFamily="34" charset="0"/>
                <a:ea typeface="Calibri" panose="020F0502020204030204" pitchFamily="34" charset="0"/>
                <a:cs typeface="Times New Roman" panose="02020603050405020304" pitchFamily="18" charset="0"/>
              </a:rPr>
              <a:t>', '</a:t>
            </a:r>
            <a:r>
              <a:rPr lang="en-IN" sz="2000" dirty="0" err="1">
                <a:effectLst/>
                <a:latin typeface="Calibri" panose="020F0502020204030204" pitchFamily="34" charset="0"/>
                <a:ea typeface="Calibri" panose="020F0502020204030204" pitchFamily="34" charset="0"/>
                <a:cs typeface="Times New Roman" panose="02020603050405020304" pitchFamily="18" charset="0"/>
              </a:rPr>
              <a:t>GarageQual</a:t>
            </a:r>
            <a:r>
              <a:rPr lang="en-IN" sz="2000" dirty="0">
                <a:effectLst/>
                <a:latin typeface="Calibri" panose="020F0502020204030204" pitchFamily="34" charset="0"/>
                <a:ea typeface="Calibri" panose="020F0502020204030204" pitchFamily="34" charset="0"/>
                <a:cs typeface="Times New Roman" panose="02020603050405020304" pitchFamily="18" charset="0"/>
              </a:rPr>
              <a:t>', '</a:t>
            </a:r>
            <a:r>
              <a:rPr lang="en-IN" sz="2000" dirty="0" err="1">
                <a:effectLst/>
                <a:latin typeface="Calibri" panose="020F0502020204030204" pitchFamily="34" charset="0"/>
                <a:ea typeface="Calibri" panose="020F0502020204030204" pitchFamily="34" charset="0"/>
                <a:cs typeface="Times New Roman" panose="02020603050405020304" pitchFamily="18" charset="0"/>
              </a:rPr>
              <a:t>GarageCond</a:t>
            </a:r>
            <a:r>
              <a:rPr lang="en-IN" sz="2000" dirty="0">
                <a:effectLst/>
                <a:latin typeface="Calibri" panose="020F0502020204030204" pitchFamily="34" charset="0"/>
                <a:ea typeface="Calibri" panose="020F0502020204030204" pitchFamily="34" charset="0"/>
                <a:cs typeface="Times New Roman" panose="02020603050405020304" pitchFamily="18" charset="0"/>
              </a:rPr>
              <a:t>', '</a:t>
            </a:r>
            <a:r>
              <a:rPr lang="en-IN" sz="2000" dirty="0" err="1">
                <a:effectLst/>
                <a:latin typeface="Calibri" panose="020F0502020204030204" pitchFamily="34" charset="0"/>
                <a:ea typeface="Calibri" panose="020F0502020204030204" pitchFamily="34" charset="0"/>
                <a:cs typeface="Times New Roman" panose="02020603050405020304" pitchFamily="18" charset="0"/>
              </a:rPr>
              <a:t>PavedDrive</a:t>
            </a:r>
            <a:r>
              <a:rPr lang="en-IN" sz="2000" dirty="0">
                <a:effectLst/>
                <a:latin typeface="Calibri" panose="020F0502020204030204" pitchFamily="34" charset="0"/>
                <a:ea typeface="Calibri" panose="020F0502020204030204" pitchFamily="34" charset="0"/>
                <a:cs typeface="Times New Roman" panose="02020603050405020304" pitchFamily="18" charset="0"/>
              </a:rPr>
              <a:t>', '</a:t>
            </a:r>
            <a:r>
              <a:rPr lang="en-IN" sz="2000" dirty="0" err="1">
                <a:effectLst/>
                <a:latin typeface="Calibri" panose="020F0502020204030204" pitchFamily="34" charset="0"/>
                <a:ea typeface="Calibri" panose="020F0502020204030204" pitchFamily="34" charset="0"/>
                <a:cs typeface="Times New Roman" panose="02020603050405020304" pitchFamily="18" charset="0"/>
              </a:rPr>
              <a:t>SaleType</a:t>
            </a:r>
            <a:r>
              <a:rPr lang="en-IN" sz="2000" dirty="0">
                <a:effectLst/>
                <a:latin typeface="Calibri" panose="020F0502020204030204" pitchFamily="34" charset="0"/>
                <a:ea typeface="Calibri" panose="020F0502020204030204" pitchFamily="34" charset="0"/>
                <a:cs typeface="Times New Roman" panose="02020603050405020304" pitchFamily="18" charset="0"/>
              </a:rPr>
              <a:t>', '</a:t>
            </a:r>
            <a:r>
              <a:rPr lang="en-IN" sz="2000" dirty="0" err="1">
                <a:effectLst/>
                <a:latin typeface="Calibri" panose="020F0502020204030204" pitchFamily="34" charset="0"/>
                <a:ea typeface="Calibri" panose="020F0502020204030204" pitchFamily="34" charset="0"/>
                <a:cs typeface="Times New Roman" panose="02020603050405020304" pitchFamily="18" charset="0"/>
              </a:rPr>
              <a:t>SaleCondition</a:t>
            </a:r>
            <a:r>
              <a:rPr lang="en-IN" sz="2000" dirty="0">
                <a:effectLst/>
                <a:latin typeface="Calibri" panose="020F0502020204030204" pitchFamily="34" charset="0"/>
                <a:ea typeface="Calibri" panose="020F0502020204030204" pitchFamily="34" charset="0"/>
                <a:cs typeface="Times New Roman" panose="02020603050405020304" pitchFamily="18" charset="0"/>
              </a:rPr>
              <a:t>' have correlation lower than 20%.</a:t>
            </a:r>
          </a:p>
          <a:p>
            <a:endParaRPr lang="en-IN" dirty="0"/>
          </a:p>
        </p:txBody>
      </p:sp>
    </p:spTree>
    <p:extLst>
      <p:ext uri="{BB962C8B-B14F-4D97-AF65-F5344CB8AC3E}">
        <p14:creationId xmlns:p14="http://schemas.microsoft.com/office/powerpoint/2010/main" val="10310668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4B270AB-C138-415C-897E-3C24487DEC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{8DC5761F-7B55-407D-BD82-826D1740BD4C}tf55705232_win32</Template>
  <TotalTime>384</TotalTime>
  <Words>1022</Words>
  <Application>Microsoft Office PowerPoint</Application>
  <PresentationFormat>Widescreen</PresentationFormat>
  <Paragraphs>69</Paragraphs>
  <Slides>25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Calibri</vt:lpstr>
      <vt:lpstr>Goudy Old Style</vt:lpstr>
      <vt:lpstr>Wingdings 2</vt:lpstr>
      <vt:lpstr>SlateVTI</vt:lpstr>
      <vt:lpstr>Housing Price Prediction</vt:lpstr>
      <vt:lpstr>  INDEX</vt:lpstr>
      <vt:lpstr>Importing Dataset </vt:lpstr>
      <vt:lpstr>PowerPoint Presentation</vt:lpstr>
      <vt:lpstr>Cleaning The Dataset </vt:lpstr>
      <vt:lpstr>PowerPoint Presentation</vt:lpstr>
      <vt:lpstr>PowerPoint Presentation</vt:lpstr>
      <vt:lpstr>PowerPoint Presentation</vt:lpstr>
      <vt:lpstr>PowerPoint Presentation</vt:lpstr>
      <vt:lpstr>Visualization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Skewness and Outlier Removal </vt:lpstr>
      <vt:lpstr>Model Selection </vt:lpstr>
      <vt:lpstr>Hyperparameter Tuning </vt:lpstr>
      <vt:lpstr>PowerPoint Presentation</vt:lpstr>
      <vt:lpstr>Saving The Model</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 CREDIT LOAN USE CASE</dc:title>
  <dc:creator>Avinash Patel</dc:creator>
  <cp:lastModifiedBy>Avinash Patel</cp:lastModifiedBy>
  <cp:revision>44</cp:revision>
  <dcterms:created xsi:type="dcterms:W3CDTF">2022-01-08T08:20:03Z</dcterms:created>
  <dcterms:modified xsi:type="dcterms:W3CDTF">2022-02-10T11:00:38Z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